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9"/>
  </p:notesMasterIdLst>
  <p:sldIdLst>
    <p:sldId id="372" r:id="rId2"/>
    <p:sldId id="371" r:id="rId3"/>
    <p:sldId id="376" r:id="rId4"/>
    <p:sldId id="379" r:id="rId5"/>
    <p:sldId id="380" r:id="rId6"/>
    <p:sldId id="381" r:id="rId7"/>
    <p:sldId id="382" r:id="rId8"/>
    <p:sldId id="383" r:id="rId9"/>
    <p:sldId id="373" r:id="rId10"/>
    <p:sldId id="384" r:id="rId11"/>
    <p:sldId id="385" r:id="rId12"/>
    <p:sldId id="374" r:id="rId13"/>
    <p:sldId id="378" r:id="rId14"/>
    <p:sldId id="386" r:id="rId15"/>
    <p:sldId id="387" r:id="rId16"/>
    <p:sldId id="388" r:id="rId17"/>
    <p:sldId id="389" r:id="rId18"/>
    <p:sldId id="390" r:id="rId19"/>
    <p:sldId id="391" r:id="rId20"/>
    <p:sldId id="375" r:id="rId21"/>
    <p:sldId id="396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94660"/>
  </p:normalViewPr>
  <p:slideViewPr>
    <p:cSldViewPr>
      <p:cViewPr>
        <p:scale>
          <a:sx n="72" d="100"/>
          <a:sy n="72" d="100"/>
        </p:scale>
        <p:origin x="1157" y="-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B0A58-295F-4BDD-ADCA-31C601D07B48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C2A-E4B9-41CB-B187-D65ECF9230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03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7735E7-0B34-4969-B079-4CC85B5BD639}" type="datetimeFigureOut">
              <a:rPr lang="en-US" smtClean="0"/>
              <a:t>5/10/2015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DF6AD7-F2F0-4C98-8279-E7AEBDBFFEC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//upload.wikimedia.org/wikipedia/commons/2/28/Council_Trent.jpg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Lorenzo_de_Medici2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hyperlink" Target="//upload.wikimedia.org/wikipedia/commons/1/19/Ghirlandaio_a-pucci-lorenzo-de-medici-f-sassetti_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2286962"/>
          </a:xfrm>
        </p:spPr>
        <p:txBody>
          <a:bodyPr>
            <a:normAutofit/>
          </a:bodyPr>
          <a:lstStyle/>
          <a:p>
            <a:r>
              <a:rPr lang="en-US" dirty="0" smtClean="0"/>
              <a:t>European Renaissance and Reformation:</a:t>
            </a:r>
            <a:br>
              <a:rPr lang="en-US" dirty="0" smtClean="0"/>
            </a:br>
            <a:r>
              <a:rPr lang="en-US" dirty="0" smtClean="0"/>
              <a:t>1300 – 1600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8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William Shakespeare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9565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famous writer form Elizabethan era; possibly greatest playwright of all time.</a:t>
            </a:r>
          </a:p>
          <a:p>
            <a:r>
              <a:rPr lang="en-US" dirty="0" smtClean="0"/>
              <a:t>Born 1592 in Stratford-upon-Avon.</a:t>
            </a:r>
          </a:p>
          <a:p>
            <a:r>
              <a:rPr lang="en-US" dirty="0" smtClean="0"/>
              <a:t>Lived and worked in London; wrote many plays performed in Globe theater:</a:t>
            </a:r>
          </a:p>
          <a:p>
            <a:pPr lvl="1"/>
            <a:r>
              <a:rPr lang="en-US" dirty="0" smtClean="0"/>
              <a:t>Hamlet</a:t>
            </a:r>
          </a:p>
          <a:p>
            <a:pPr lvl="1"/>
            <a:r>
              <a:rPr lang="en-US" dirty="0" smtClean="0"/>
              <a:t>Macbeth</a:t>
            </a:r>
          </a:p>
          <a:p>
            <a:pPr lvl="1"/>
            <a:r>
              <a:rPr lang="en-US" dirty="0" smtClean="0"/>
              <a:t>Romeo and Juliet</a:t>
            </a:r>
          </a:p>
          <a:p>
            <a:pPr lvl="1"/>
            <a:r>
              <a:rPr lang="en-US" dirty="0" smtClean="0"/>
              <a:t>Twelfth Night, etc.</a:t>
            </a:r>
          </a:p>
          <a:p>
            <a:pPr lvl="1"/>
            <a:endParaRPr lang="en-US" dirty="0"/>
          </a:p>
        </p:txBody>
      </p:sp>
      <p:pic>
        <p:nvPicPr>
          <p:cNvPr id="2052" name="Picture 4" descr="http://homepages.lboro.ac.uk/~lsrgr/imag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33" y="3816925"/>
            <a:ext cx="3320358" cy="26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upload.wikimedia.org/wikipedia/commons/3/31/William_Shakespeare_16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340" y="838200"/>
            <a:ext cx="2030042" cy="27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883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 Gutenberg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</p:spPr>
        <p:txBody>
          <a:bodyPr>
            <a:normAutofit/>
          </a:bodyPr>
          <a:lstStyle/>
          <a:p>
            <a:r>
              <a:rPr lang="en-US" dirty="0" smtClean="0"/>
              <a:t>Large demand for knowledge led to development of printing press by Gutenberg.</a:t>
            </a:r>
          </a:p>
          <a:p>
            <a:r>
              <a:rPr lang="en-US" dirty="0" smtClean="0"/>
              <a:t>Incorporated a number of technologies so that books could be printed quickly and cheaply.</a:t>
            </a:r>
          </a:p>
          <a:p>
            <a:r>
              <a:rPr lang="en-US" dirty="0" smtClean="0"/>
              <a:t>1455 printed Gutenberg Bible.</a:t>
            </a:r>
            <a:endParaRPr lang="en-US" dirty="0"/>
          </a:p>
        </p:txBody>
      </p:sp>
      <p:pic>
        <p:nvPicPr>
          <p:cNvPr id="3074" name="Picture 2" descr="http://t1.gstatic.com/images?q=tbn:ANd9GcSvB68M7iwtiyAU0G38__teBtyxIlBG4SSGhq4Bq5qG9R_pUSZ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38199"/>
            <a:ext cx="17907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xtimeline.com/__UserPic_Large/97482/evt1103010628000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3733800"/>
            <a:ext cx="3695700" cy="28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10762"/>
          </a:xfrm>
        </p:spPr>
        <p:txBody>
          <a:bodyPr>
            <a:normAutofit/>
          </a:bodyPr>
          <a:lstStyle/>
          <a:p>
            <a:r>
              <a:rPr lang="en-US" dirty="0" smtClean="0"/>
              <a:t>Luther Leads the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17,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Indulgences (Selling of Pardons)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Catholic </a:t>
            </a:r>
            <a:r>
              <a:rPr lang="en-US" dirty="0"/>
              <a:t>method of exploitation </a:t>
            </a:r>
            <a:r>
              <a:rPr lang="en-US" dirty="0" smtClean="0"/>
              <a:t>during Middle Ages.</a:t>
            </a:r>
          </a:p>
          <a:p>
            <a:r>
              <a:rPr lang="en-US" dirty="0" smtClean="0"/>
              <a:t>Monetary </a:t>
            </a:r>
            <a:r>
              <a:rPr lang="en-US" dirty="0"/>
              <a:t>payment of penalty which, supposedly, absolved one of past sins and/or released one from purgatory after death. </a:t>
            </a:r>
            <a:endParaRPr lang="en-US" dirty="0" smtClean="0"/>
          </a:p>
          <a:p>
            <a:r>
              <a:rPr lang="en-US" dirty="0"/>
              <a:t>Led the </a:t>
            </a:r>
            <a:r>
              <a:rPr lang="en-US" dirty="0" smtClean="0"/>
              <a:t>Reformer Martin </a:t>
            </a:r>
            <a:r>
              <a:rPr lang="en-US" dirty="0"/>
              <a:t>Luther </a:t>
            </a:r>
            <a:r>
              <a:rPr lang="en-US" dirty="0" smtClean="0"/>
              <a:t>challenging </a:t>
            </a:r>
            <a:r>
              <a:rPr lang="en-US" dirty="0"/>
              <a:t>Roman Catholic </a:t>
            </a:r>
            <a:r>
              <a:rPr lang="en-US" dirty="0" smtClean="0"/>
              <a:t>authority.</a:t>
            </a:r>
          </a:p>
        </p:txBody>
      </p:sp>
      <p:pic>
        <p:nvPicPr>
          <p:cNvPr id="4098" name="Picture 2" descr="http://www.internetmonk.com/wp-content/uploads/indulgences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51514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</p:spPr>
        <p:txBody>
          <a:bodyPr>
            <a:normAutofit/>
          </a:bodyPr>
          <a:lstStyle/>
          <a:p>
            <a:r>
              <a:rPr lang="en-US" dirty="0" smtClean="0"/>
              <a:t>Religious movement in the 16th century.</a:t>
            </a:r>
          </a:p>
          <a:p>
            <a:r>
              <a:rPr lang="en-US" dirty="0" smtClean="0"/>
              <a:t>Reaction </a:t>
            </a:r>
            <a:r>
              <a:rPr lang="en-US" dirty="0"/>
              <a:t>against the hierarchical and legalistic structures of the Papacy and the Roman Catholic Church. </a:t>
            </a:r>
            <a:endParaRPr lang="en-US" dirty="0" smtClean="0"/>
          </a:p>
          <a:p>
            <a:r>
              <a:rPr lang="en-US" dirty="0" smtClean="0"/>
              <a:t>Resulted in the split in Christianity between Roman Catholicism and Protestantism.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funforlesstours.com/images/luther1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82" y="685800"/>
            <a:ext cx="3189143" cy="239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otallyhistory.com/wp-content/uploads/2012/01/Life_of_Martin_Luther-in-the-protestant-refor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0400"/>
            <a:ext cx="4200525" cy="32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114800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Martin Luther (1483-1546) was a monk and teacher.</a:t>
            </a:r>
          </a:p>
          <a:p>
            <a:r>
              <a:rPr lang="en-US" dirty="0" smtClean="0"/>
              <a:t>1517 wrote </a:t>
            </a:r>
            <a:r>
              <a:rPr lang="en-US" b="1" i="1" dirty="0" smtClean="0"/>
              <a:t>95 Theses; </a:t>
            </a:r>
            <a:r>
              <a:rPr lang="en-US" dirty="0" smtClean="0"/>
              <a:t>statements posted on church door; suggested church reforms.</a:t>
            </a:r>
          </a:p>
          <a:p>
            <a:r>
              <a:rPr lang="en-US" dirty="0" smtClean="0"/>
              <a:t>Ideas eventually put in practice – followers became known as </a:t>
            </a:r>
            <a:r>
              <a:rPr lang="en-US" b="1" i="1" dirty="0" smtClean="0"/>
              <a:t>Lutherans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2" descr="http://3.bp.blogspot.com/-F_wfzrq3a0M/UJFWqoSskOI/AAAAAAAACP4/cnahYvx-d1w/s1600/luther_wittenberg_1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8" y="1600200"/>
            <a:ext cx="3677441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6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Protestant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Many German princes supported Luther:</a:t>
            </a:r>
          </a:p>
          <a:p>
            <a:pPr lvl="1"/>
            <a:r>
              <a:rPr lang="en-US" dirty="0" smtClean="0"/>
              <a:t>Believed in his ideas</a:t>
            </a:r>
          </a:p>
          <a:p>
            <a:pPr lvl="1"/>
            <a:r>
              <a:rPr lang="en-US" dirty="0" smtClean="0"/>
              <a:t>Saw opportunity to seize church property</a:t>
            </a:r>
          </a:p>
          <a:p>
            <a:r>
              <a:rPr lang="en-US" dirty="0"/>
              <a:t>P</a:t>
            </a:r>
            <a:r>
              <a:rPr lang="en-US" dirty="0" smtClean="0"/>
              <a:t>rinces loyal to pope agreed to join forces against Luther in 1524.</a:t>
            </a:r>
          </a:p>
          <a:p>
            <a:r>
              <a:rPr lang="en-US" dirty="0" smtClean="0"/>
              <a:t>Several princes signed PROTEST against this agreement; became known as </a:t>
            </a:r>
            <a:r>
              <a:rPr lang="en-US" b="1" i="1" dirty="0" smtClean="0"/>
              <a:t>Protestants.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170" name="Picture 2" descr="http://people.opposingviews.com/DM-Resize/photos.demandstudios.com/getty/article/56/165/92821453.jpg?w=600&amp;h=600&amp;keep_rati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3475791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kloster-auhausen.de/bild/proklam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43" y="3810000"/>
            <a:ext cx="2715503" cy="25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Peace of Augsburg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257800" y="4876800"/>
            <a:ext cx="2971800" cy="1143000"/>
          </a:xfrm>
        </p:spPr>
        <p:txBody>
          <a:bodyPr>
            <a:noAutofit/>
          </a:bodyPr>
          <a:lstStyle/>
          <a:p>
            <a:pPr algn="ctr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1" dirty="0" smtClean="0"/>
              <a:t>Presentation </a:t>
            </a:r>
            <a:r>
              <a:rPr lang="en-US" sz="1600" b="1" dirty="0"/>
              <a:t>of the 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Augsburg </a:t>
            </a:r>
            <a:r>
              <a:rPr lang="en-US" sz="1600" b="1" dirty="0"/>
              <a:t>Confession</a:t>
            </a:r>
            <a:br>
              <a:rPr lang="en-US" sz="1600" b="1" dirty="0"/>
            </a:br>
            <a:r>
              <a:rPr lang="en-US" sz="1600" b="1" dirty="0"/>
              <a:t>25 June 1530 before Emperor  Charles V</a:t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1444294"/>
            <a:ext cx="4114800" cy="47279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Charles V, </a:t>
            </a:r>
            <a:r>
              <a:rPr lang="en-US" dirty="0"/>
              <a:t>Roman Emperor, went </a:t>
            </a:r>
            <a:r>
              <a:rPr lang="en-US" dirty="0" smtClean="0"/>
              <a:t>to war against German Protestants princes.</a:t>
            </a:r>
          </a:p>
          <a:p>
            <a:r>
              <a:rPr lang="en-US" dirty="0" smtClean="0"/>
              <a:t>Defeated Protestants in 1547, but unable to force their return to the Roman Catholic Church.</a:t>
            </a:r>
          </a:p>
          <a:p>
            <a:r>
              <a:rPr lang="en-US" dirty="0" smtClean="0"/>
              <a:t>1555 ordered all German princes to meet and sign Peace of Augsburg; each ruler could decide religion of own state. </a:t>
            </a:r>
            <a:endParaRPr lang="en-US" dirty="0"/>
          </a:p>
        </p:txBody>
      </p:sp>
      <p:pic>
        <p:nvPicPr>
          <p:cNvPr id="8194" name="Picture 2" descr="http://3.bp.blogspot.com/-YcbxxjQnNgM/TgYFI13YppI/AAAAAAAAuPA/vaI81bXu0Ls/s1600/Rigsdagen+i+Augsburg+1530%252C+Eisenach%252C+Pfarrkirche+St-Georg+2800x17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r="6496"/>
          <a:stretch/>
        </p:blipFill>
        <p:spPr bwMode="auto">
          <a:xfrm>
            <a:off x="4627418" y="1600200"/>
            <a:ext cx="4114800" cy="31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2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81599" y="5181600"/>
            <a:ext cx="3124201" cy="381000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Henry VIII and Anne Boleyn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Catholics could not get divorced, but the pope has ability to set aside or </a:t>
            </a:r>
            <a:r>
              <a:rPr lang="en-US" b="1" i="1" dirty="0" smtClean="0"/>
              <a:t>annul</a:t>
            </a:r>
            <a:r>
              <a:rPr lang="en-US" dirty="0" smtClean="0"/>
              <a:t>  marriage.</a:t>
            </a:r>
          </a:p>
          <a:p>
            <a:r>
              <a:rPr lang="en-US" dirty="0" smtClean="0"/>
              <a:t>King Henry from England wanted marriage to Catherine annulled, but pope turned down request.</a:t>
            </a:r>
          </a:p>
          <a:p>
            <a:r>
              <a:rPr lang="en-US" dirty="0" smtClean="0"/>
              <a:t>King Henry had Parliament pass laws to end pope’s power; England became Protestant. </a:t>
            </a:r>
          </a:p>
          <a:p>
            <a:r>
              <a:rPr lang="en-US" dirty="0" smtClean="0"/>
              <a:t>Parliament passed laws allowing Henry to divorce Catherine and marry Anne of Boleyn.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20" name="Picture 4" descr="http://3.bp.blogspot.com/-r2tjL9W0S0I/T71HpdBREhI/AAAAAAAAFp4/KEuN-rNlhto/s1600/henry+V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743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Anglican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Queen Elizabeth I restored England to Protestantism after short period of being back under power of pope.</a:t>
            </a:r>
          </a:p>
          <a:p>
            <a:r>
              <a:rPr lang="en-US" dirty="0" smtClean="0"/>
              <a:t>Set up Church of England, or Anglican Church, with English king/queen as head.</a:t>
            </a:r>
          </a:p>
          <a:p>
            <a:r>
              <a:rPr lang="en-US" dirty="0" smtClean="0"/>
              <a:t>Kept some features of Catholic service. </a:t>
            </a:r>
            <a:endParaRPr lang="en-US" dirty="0"/>
          </a:p>
        </p:txBody>
      </p:sp>
      <p:pic>
        <p:nvPicPr>
          <p:cNvPr id="8" name="Picture 2" descr="https://upload.wikimedia.org/wikipedia/commons/thumb/a/af/Darnley_stage_3.jpg/220px-Darnley_sta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965" y="715241"/>
            <a:ext cx="20955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heritage.nf.ca/society/images/anglican_cathed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26" y="3810000"/>
            <a:ext cx="3349639" cy="26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10762"/>
          </a:xfrm>
        </p:spPr>
        <p:txBody>
          <a:bodyPr>
            <a:normAutofit/>
          </a:bodyPr>
          <a:lstStyle/>
          <a:p>
            <a:r>
              <a:rPr lang="en-US" dirty="0" smtClean="0"/>
              <a:t>Italy: Birthplace of the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17,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30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10762"/>
          </a:xfrm>
        </p:spPr>
        <p:txBody>
          <a:bodyPr>
            <a:normAutofit/>
          </a:bodyPr>
          <a:lstStyle/>
          <a:p>
            <a:r>
              <a:rPr lang="en-US" dirty="0" smtClean="0"/>
              <a:t>The Reformation Continues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17, Section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Reformation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/>
          <a:lstStyle/>
          <a:p>
            <a:r>
              <a:rPr lang="en-US" dirty="0" smtClean="0"/>
              <a:t>Millions of people remained loyal to Catholic Church.</a:t>
            </a:r>
          </a:p>
          <a:p>
            <a:r>
              <a:rPr lang="en-US" dirty="0" smtClean="0"/>
              <a:t>Movement with in Catholic Church began to reform itself under Paul III and Paul IV – known as </a:t>
            </a:r>
            <a:r>
              <a:rPr lang="en-US" b="1" i="1" dirty="0" smtClean="0"/>
              <a:t>Catholic </a:t>
            </a:r>
            <a:r>
              <a:rPr lang="en-US" b="1" i="1" dirty="0"/>
              <a:t>R</a:t>
            </a:r>
            <a:r>
              <a:rPr lang="en-US" b="1" i="1" dirty="0" smtClean="0"/>
              <a:t>eformation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http://www.paradoxplace.com/Perspectives/Italian%20Images/images/PPPortraits/Farnese/Titian-Paul-III-BR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0955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1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of Trent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600" b="1" dirty="0"/>
              <a:t>A session of the Council of Trent, from an engraving</a:t>
            </a:r>
            <a:r>
              <a:rPr lang="en-US" sz="1600" b="1" dirty="0" smtClean="0"/>
              <a:t>.</a:t>
            </a:r>
            <a:endParaRPr lang="en-US" sz="1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</p:spPr>
        <p:txBody>
          <a:bodyPr>
            <a:normAutofit/>
          </a:bodyPr>
          <a:lstStyle/>
          <a:p>
            <a:r>
              <a:rPr lang="en-US" dirty="0" smtClean="0"/>
              <a:t>Paul III</a:t>
            </a:r>
            <a:r>
              <a:rPr lang="en-US" dirty="0"/>
              <a:t> </a:t>
            </a:r>
            <a:r>
              <a:rPr lang="en-US" dirty="0" smtClean="0"/>
              <a:t>investigated various abuses in RCC.</a:t>
            </a:r>
          </a:p>
          <a:p>
            <a:r>
              <a:rPr lang="en-US" dirty="0" smtClean="0"/>
              <a:t>Church leaders met in Trent 1545-1563.</a:t>
            </a:r>
          </a:p>
          <a:p>
            <a:r>
              <a:rPr lang="en-US" dirty="0" smtClean="0"/>
              <a:t>Council of Trent - bishops and cardinals agreed on several doctrines, e.g. </a:t>
            </a:r>
          </a:p>
          <a:p>
            <a:pPr lvl="1"/>
            <a:r>
              <a:rPr lang="en-US" dirty="0" smtClean="0"/>
              <a:t>Church’s interpretation of Bible is final</a:t>
            </a:r>
          </a:p>
          <a:p>
            <a:pPr lvl="1"/>
            <a:r>
              <a:rPr lang="en-US" dirty="0" smtClean="0"/>
              <a:t>Christians needed faith and good works for salvation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2" name="Picture 2" descr="File:Council Tr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7535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10762"/>
          </a:xfrm>
        </p:spPr>
        <p:txBody>
          <a:bodyPr>
            <a:normAutofit/>
          </a:bodyPr>
          <a:lstStyle/>
          <a:p>
            <a:r>
              <a:rPr lang="en-US" dirty="0" smtClean="0"/>
              <a:t>Absolute Monarchs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21, Section 1, 2 &amp;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/>
              <a:t>Ruler with complete and unrestricted </a:t>
            </a:r>
            <a:r>
              <a:rPr lang="en-US" dirty="0" smtClean="0"/>
              <a:t>power.</a:t>
            </a:r>
            <a:endParaRPr lang="en-US" dirty="0"/>
          </a:p>
          <a:p>
            <a:r>
              <a:rPr lang="en-US" dirty="0" smtClean="0"/>
              <a:t>Synonyms: </a:t>
            </a:r>
            <a:r>
              <a:rPr lang="en-US" b="1" dirty="0" smtClean="0">
                <a:solidFill>
                  <a:schemeClr val="accent1"/>
                </a:solidFill>
              </a:rPr>
              <a:t>autocracy, despotism,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totalitarianism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Monarch</a:t>
            </a:r>
            <a:endParaRPr lang="en-US" dirty="0"/>
          </a:p>
        </p:txBody>
      </p:sp>
      <p:pic>
        <p:nvPicPr>
          <p:cNvPr id="1026" name="Picture 2" descr="Louis XI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770" y="3039665"/>
            <a:ext cx="2111829" cy="300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er the Gr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57039"/>
            <a:ext cx="1905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5580757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Peter, the Great (Russia)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09999" y="6096000"/>
            <a:ext cx="2133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Louis XIV </a:t>
            </a:r>
          </a:p>
          <a:p>
            <a:pPr algn="ctr"/>
            <a:r>
              <a:rPr lang="en-US" sz="1200" b="1" dirty="0" smtClean="0"/>
              <a:t>(France)</a:t>
            </a:r>
            <a:endParaRPr lang="en-US" sz="1200" b="1" dirty="0"/>
          </a:p>
        </p:txBody>
      </p:sp>
      <p:pic>
        <p:nvPicPr>
          <p:cNvPr id="1030" name="Picture 6" descr="http://www.nndb.com/people/229/000092950/philip-ii-3-siz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84764"/>
            <a:ext cx="1905000" cy="292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77000" y="60960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Phillip II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69250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Divine Right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/>
          <a:lstStyle/>
          <a:p>
            <a:r>
              <a:rPr lang="en-US" dirty="0"/>
              <a:t>The doctrine that kings and queens have a God-given </a:t>
            </a:r>
            <a:r>
              <a:rPr lang="en-US" b="1" dirty="0"/>
              <a:t>right</a:t>
            </a:r>
            <a:r>
              <a:rPr lang="en-US" dirty="0"/>
              <a:t> to rule and that rebellion against them is a </a:t>
            </a:r>
            <a:r>
              <a:rPr lang="en-US" dirty="0" smtClean="0"/>
              <a:t>sin.</a:t>
            </a:r>
          </a:p>
          <a:p>
            <a:r>
              <a:rPr lang="en-US" dirty="0" smtClean="0"/>
              <a:t>Urged </a:t>
            </a:r>
            <a:r>
              <a:rPr lang="en-US" dirty="0"/>
              <a:t>by such kings as Louis xiv of France.</a:t>
            </a:r>
          </a:p>
        </p:txBody>
      </p:sp>
      <p:pic>
        <p:nvPicPr>
          <p:cNvPr id="2050" name="Picture 2" descr="Portrait of Charles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89314"/>
            <a:ext cx="3429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Phillip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Ruler of Spain, Spanish Netherlands and American Colonies.</a:t>
            </a:r>
          </a:p>
          <a:p>
            <a:r>
              <a:rPr lang="en-US" dirty="0" smtClean="0"/>
              <a:t>Seized Portugal when the king died; empire now circled globe.</a:t>
            </a:r>
          </a:p>
          <a:p>
            <a:r>
              <a:rPr lang="en-US" dirty="0" smtClean="0"/>
              <a:t>Fierce defender of Catholic Church; challenged Muslims of Ottoman Empire and Protestants.</a:t>
            </a:r>
          </a:p>
          <a:p>
            <a:r>
              <a:rPr lang="en-US" dirty="0" smtClean="0"/>
              <a:t>Brought wealth to Spain; resulted in inflation.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upload.wikimedia.org/wikipedia/commons/a/a2/Philip_II_of_Spain_by_Antonio_Mo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399"/>
            <a:ext cx="3546474" cy="43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Edict of Nantes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igned </a:t>
            </a:r>
            <a:r>
              <a:rPr lang="en-US" dirty="0"/>
              <a:t>on 13 April 1598, by Henry IV of </a:t>
            </a:r>
            <a:r>
              <a:rPr lang="en-US" dirty="0" smtClean="0"/>
              <a:t>France.</a:t>
            </a:r>
          </a:p>
          <a:p>
            <a:r>
              <a:rPr lang="en-US" dirty="0" smtClean="0"/>
              <a:t>Granted </a:t>
            </a:r>
            <a:r>
              <a:rPr lang="en-US" dirty="0"/>
              <a:t>the Calvinist Protestants of France (also known as Huguenots) substantial rights in a nation still considered essentially Catholic.</a:t>
            </a:r>
          </a:p>
        </p:txBody>
      </p:sp>
      <p:pic>
        <p:nvPicPr>
          <p:cNvPr id="4100" name="Picture 4" descr="http://upload.wikimedia.org/wikipedia/commons/1/16/Henry_IV_of_france_by_pourbous_young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t="13763" r="12366" b="40300"/>
          <a:stretch/>
        </p:blipFill>
        <p:spPr bwMode="auto">
          <a:xfrm>
            <a:off x="5339513" y="838200"/>
            <a:ext cx="2905009" cy="25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thumb/3/31/Edit_de_Nantes_Avril_1598.jpg/330px-Edit_de_Nantes_Avril_1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415" y="3657600"/>
            <a:ext cx="262920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 Richelieu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267200" cy="47279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French statesman and first minister of </a:t>
            </a:r>
            <a:r>
              <a:rPr lang="en-US" dirty="0" smtClean="0"/>
              <a:t>France.</a:t>
            </a:r>
            <a:endParaRPr lang="en-US" dirty="0" smtClean="0"/>
          </a:p>
          <a:p>
            <a:r>
              <a:rPr lang="en-US" dirty="0" smtClean="0"/>
              <a:t>Minister </a:t>
            </a:r>
            <a:r>
              <a:rPr lang="en-US" dirty="0"/>
              <a:t>of state in 1624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Cardinal </a:t>
            </a:r>
            <a:r>
              <a:rPr lang="en-US" dirty="0"/>
              <a:t>Richelieu was one of the ablest of French </a:t>
            </a:r>
            <a:r>
              <a:rPr lang="en-US" dirty="0" smtClean="0"/>
              <a:t>statesmen; actual ruler for 18 years. </a:t>
            </a:r>
          </a:p>
          <a:p>
            <a:r>
              <a:rPr lang="en-US" dirty="0" smtClean="0"/>
              <a:t>Richelieu </a:t>
            </a:r>
          </a:p>
          <a:p>
            <a:pPr lvl="1"/>
            <a:r>
              <a:rPr lang="en-US" dirty="0" smtClean="0"/>
              <a:t>enforced </a:t>
            </a:r>
            <a:r>
              <a:rPr lang="en-US" dirty="0"/>
              <a:t>the absolute power of the </a:t>
            </a:r>
            <a:r>
              <a:rPr lang="en-US" dirty="0" smtClean="0"/>
              <a:t>king, </a:t>
            </a:r>
          </a:p>
          <a:p>
            <a:pPr lvl="1"/>
            <a:r>
              <a:rPr lang="en-US" dirty="0" smtClean="0"/>
              <a:t>crushed </a:t>
            </a:r>
            <a:r>
              <a:rPr lang="en-US" dirty="0"/>
              <a:t>the Protestant </a:t>
            </a:r>
            <a:r>
              <a:rPr lang="en-US" dirty="0" smtClean="0"/>
              <a:t>Huguenots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severely </a:t>
            </a:r>
            <a:r>
              <a:rPr lang="en-US" dirty="0"/>
              <a:t>punished nobles who plotted against the king, </a:t>
            </a:r>
            <a:endParaRPr lang="en-US" dirty="0" smtClean="0"/>
          </a:p>
          <a:p>
            <a:pPr lvl="1"/>
            <a:r>
              <a:rPr lang="en-US" dirty="0" smtClean="0"/>
              <a:t>replaced </a:t>
            </a:r>
            <a:r>
              <a:rPr lang="en-US" dirty="0"/>
              <a:t>his enemies in the government.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images.ookaboo.com/photo/s/Mazarin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1524000"/>
            <a:ext cx="316483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Skepticism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/>
          <a:lstStyle/>
          <a:p>
            <a:r>
              <a:rPr lang="en-US" dirty="0" smtClean="0"/>
              <a:t>“Nothing can be known for certain.”</a:t>
            </a:r>
            <a:endParaRPr lang="en-US" dirty="0" smtClean="0"/>
          </a:p>
          <a:p>
            <a:r>
              <a:rPr lang="en-US" dirty="0" smtClean="0"/>
              <a:t>Doubt</a:t>
            </a:r>
            <a:r>
              <a:rPr lang="en-US" dirty="0"/>
              <a:t> or unbelief </a:t>
            </a:r>
            <a:r>
              <a:rPr lang="en-US" dirty="0" smtClean="0"/>
              <a:t>with regard to a religion,    especially Christianity.</a:t>
            </a:r>
          </a:p>
          <a:p>
            <a:r>
              <a:rPr lang="en-US" dirty="0" smtClean="0"/>
              <a:t>Refers to French thinkers reaction to religious wars between Catholics and French Huguenots under leadership of Cardinal Richelieu.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http://upload.wikimedia.org/wikipedia/commons/c/c9/RichelieuRoche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52600"/>
            <a:ext cx="40767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Rebirth“ </a:t>
            </a:r>
            <a:r>
              <a:rPr lang="en-US" dirty="0" smtClean="0"/>
              <a:t>of classical knowledge</a:t>
            </a:r>
            <a:r>
              <a:rPr lang="en-US" dirty="0"/>
              <a:t>, art and </a:t>
            </a:r>
            <a:r>
              <a:rPr lang="en-US" dirty="0" smtClean="0"/>
              <a:t>learning in Europe during 14th -16th </a:t>
            </a:r>
            <a:r>
              <a:rPr lang="en-US" dirty="0"/>
              <a:t>centuries. </a:t>
            </a:r>
            <a:endParaRPr lang="en-US" dirty="0" smtClean="0"/>
          </a:p>
          <a:p>
            <a:r>
              <a:rPr lang="en-US" dirty="0" smtClean="0"/>
              <a:t>Characterized </a:t>
            </a:r>
            <a:r>
              <a:rPr lang="en-US" dirty="0"/>
              <a:t>by 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nnovative developments in art and literature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values – importance of the individual</a:t>
            </a:r>
            <a:endParaRPr lang="en-US" dirty="0"/>
          </a:p>
          <a:p>
            <a:pPr lvl="1"/>
            <a:r>
              <a:rPr lang="en-US" dirty="0" smtClean="0"/>
              <a:t>rejection </a:t>
            </a:r>
            <a:r>
              <a:rPr lang="en-US" dirty="0"/>
              <a:t>of traditional </a:t>
            </a:r>
            <a:r>
              <a:rPr lang="en-US" dirty="0" smtClean="0"/>
              <a:t>scholasticism</a:t>
            </a:r>
          </a:p>
          <a:p>
            <a:pPr lvl="1"/>
            <a:r>
              <a:rPr lang="en-US" dirty="0" smtClean="0"/>
              <a:t>focus </a:t>
            </a:r>
            <a:r>
              <a:rPr lang="en-US" dirty="0"/>
              <a:t>on acquiring knowledge through the newly developing natural </a:t>
            </a:r>
            <a:r>
              <a:rPr lang="en-US" dirty="0" smtClean="0"/>
              <a:t>sciences</a:t>
            </a:r>
          </a:p>
          <a:p>
            <a:endParaRPr lang="en-US" dirty="0" smtClean="0"/>
          </a:p>
        </p:txBody>
      </p:sp>
      <p:pic>
        <p:nvPicPr>
          <p:cNvPr id="4098" name="Picture 2" descr="http://teachers.saschina.org/dbister/files/2012/05/Renaiss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395657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281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Known </a:t>
            </a:r>
            <a:r>
              <a:rPr lang="en-US" dirty="0"/>
              <a:t>as </a:t>
            </a:r>
            <a:r>
              <a:rPr lang="en-US" i="1" dirty="0"/>
              <a:t>Louis the Great</a:t>
            </a:r>
            <a:r>
              <a:rPr lang="en-US" dirty="0"/>
              <a:t> or the </a:t>
            </a:r>
            <a:r>
              <a:rPr lang="en-US" b="1" i="1" dirty="0"/>
              <a:t>Sun </a:t>
            </a:r>
            <a:r>
              <a:rPr lang="en-US" b="1" i="1" dirty="0" smtClean="0"/>
              <a:t>King</a:t>
            </a:r>
          </a:p>
          <a:p>
            <a:r>
              <a:rPr lang="en-US" dirty="0" smtClean="0"/>
              <a:t>Ruled </a:t>
            </a:r>
            <a:r>
              <a:rPr lang="en-US" dirty="0"/>
              <a:t>as King of France from 1643 </a:t>
            </a:r>
            <a:r>
              <a:rPr lang="en-US" dirty="0" smtClean="0"/>
              <a:t>to death</a:t>
            </a:r>
            <a:r>
              <a:rPr lang="en-US" dirty="0"/>
              <a:t>. </a:t>
            </a:r>
            <a:endParaRPr lang="en-US" dirty="0" smtClean="0"/>
          </a:p>
          <a:p>
            <a:r>
              <a:rPr lang="en-US" dirty="0" smtClean="0"/>
              <a:t>Achievements:</a:t>
            </a:r>
          </a:p>
          <a:p>
            <a:pPr lvl="1"/>
            <a:r>
              <a:rPr lang="en-US" dirty="0" smtClean="0"/>
              <a:t>Refused to let nobles challenge him</a:t>
            </a:r>
          </a:p>
          <a:p>
            <a:pPr lvl="1"/>
            <a:r>
              <a:rPr lang="en-US" dirty="0" smtClean="0"/>
              <a:t>Increase wealth of France</a:t>
            </a:r>
          </a:p>
          <a:p>
            <a:pPr lvl="1"/>
            <a:r>
              <a:rPr lang="en-US" dirty="0" smtClean="0"/>
              <a:t>Enjoyed life of luxury in court; built Palace of Versailles</a:t>
            </a:r>
          </a:p>
          <a:p>
            <a:pPr lvl="1"/>
            <a:r>
              <a:rPr lang="en-US" dirty="0" smtClean="0"/>
              <a:t>Encouraged French settlement in Canada</a:t>
            </a:r>
          </a:p>
          <a:p>
            <a:pPr lvl="1"/>
            <a:endParaRPr lang="en-US" dirty="0"/>
          </a:p>
        </p:txBody>
      </p:sp>
      <p:pic>
        <p:nvPicPr>
          <p:cNvPr id="8194" name="Picture 2" descr="http://www.nndb.com/people/397/000086139/louis-xiv-1-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4294"/>
            <a:ext cx="2971800" cy="454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Continued tension between monarchy and Parliament; forced to sign </a:t>
            </a:r>
            <a:r>
              <a:rPr lang="en-US" i="1" dirty="0" smtClean="0"/>
              <a:t>Petition of Rights </a:t>
            </a:r>
            <a:r>
              <a:rPr lang="en-US" dirty="0" smtClean="0"/>
              <a:t>in 1628.</a:t>
            </a:r>
          </a:p>
          <a:p>
            <a:r>
              <a:rPr lang="en-US" dirty="0" smtClean="0"/>
              <a:t>Tried to dissolve Parliament, going against </a:t>
            </a:r>
            <a:r>
              <a:rPr lang="en-US" i="1" dirty="0" smtClean="0"/>
              <a:t>Petition of Rights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 descr="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7600" cy="435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Scotland threatened to invade England; Charles I requested money from Parliament.</a:t>
            </a:r>
          </a:p>
          <a:p>
            <a:r>
              <a:rPr lang="en-US" dirty="0" smtClean="0"/>
              <a:t>Used opportunity to limit king’s power; Charles I arrested Puritan leaders.</a:t>
            </a:r>
          </a:p>
          <a:p>
            <a:r>
              <a:rPr lang="en-US" dirty="0" smtClean="0"/>
              <a:t>Actions led to English Civil War, 1642 – 1649.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Civil War</a:t>
            </a:r>
            <a:endParaRPr lang="en-US" dirty="0"/>
          </a:p>
        </p:txBody>
      </p:sp>
      <p:pic>
        <p:nvPicPr>
          <p:cNvPr id="6146" name="Picture 2" descr="http://cdn.history.com/sites/2/2013/12/english-civil-war-hero-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91" y="3886200"/>
            <a:ext cx="815960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Oliver Cromwell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Civil War between Puritans and Royalists. </a:t>
            </a:r>
          </a:p>
          <a:p>
            <a:r>
              <a:rPr lang="en-US" dirty="0" smtClean="0"/>
              <a:t>Oliver Cromwell led Puritans to victory.</a:t>
            </a:r>
          </a:p>
          <a:p>
            <a:r>
              <a:rPr lang="en-US" dirty="0" smtClean="0"/>
              <a:t>Charles </a:t>
            </a:r>
            <a:r>
              <a:rPr lang="en-US" dirty="0"/>
              <a:t>I </a:t>
            </a:r>
            <a:r>
              <a:rPr lang="en-US" dirty="0" smtClean="0"/>
              <a:t>tried and executed </a:t>
            </a:r>
            <a:r>
              <a:rPr lang="en-US" dirty="0"/>
              <a:t>for treason. </a:t>
            </a:r>
            <a:endParaRPr lang="en-US" dirty="0" smtClean="0"/>
          </a:p>
          <a:p>
            <a:r>
              <a:rPr lang="en-US" dirty="0" smtClean="0"/>
              <a:t>Cromwell became a military dictator; ruled until 1658.</a:t>
            </a:r>
          </a:p>
          <a:p>
            <a:r>
              <a:rPr lang="en-US" dirty="0" smtClean="0"/>
              <a:t>Puritans sought to reform society; forbade dancing, sporting events, etc. </a:t>
            </a:r>
          </a:p>
          <a:p>
            <a:r>
              <a:rPr lang="en-US" dirty="0" smtClean="0"/>
              <a:t>Cromwell crushed a rebellion in Ireland, but after his death the government collapsed. </a:t>
            </a:r>
            <a:endParaRPr lang="en-US" dirty="0"/>
          </a:p>
        </p:txBody>
      </p:sp>
      <p:pic>
        <p:nvPicPr>
          <p:cNvPr id="5122" name="Picture 2" descr="http://ichef.bbci.co.uk/arts/yourpaintings/images/paintings/crom/large/bcn_crom_114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90600"/>
            <a:ext cx="3538280" cy="51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Cromwell’s death, government collapsed; new Parliament selected.</a:t>
            </a:r>
          </a:p>
          <a:p>
            <a:r>
              <a:rPr lang="en-US" dirty="0" smtClean="0"/>
              <a:t>Requested Charles II to re-establish monarchy; this period is known as the </a:t>
            </a:r>
            <a:r>
              <a:rPr lang="en-US" i="1" dirty="0" smtClean="0"/>
              <a:t>Restoration Period</a:t>
            </a:r>
            <a:r>
              <a:rPr lang="en-US" dirty="0" smtClean="0"/>
              <a:t>.</a:t>
            </a:r>
          </a:p>
          <a:p>
            <a:r>
              <a:rPr lang="en-US" dirty="0"/>
              <a:t>L</a:t>
            </a:r>
            <a:r>
              <a:rPr lang="en-US" dirty="0" smtClean="0"/>
              <a:t>iberalizing </a:t>
            </a:r>
            <a:r>
              <a:rPr lang="en-US" dirty="0"/>
              <a:t>social </a:t>
            </a:r>
            <a:r>
              <a:rPr lang="en-US" dirty="0" smtClean="0"/>
              <a:t>changes: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e-opening </a:t>
            </a:r>
            <a:r>
              <a:rPr lang="en-US" dirty="0"/>
              <a:t>of </a:t>
            </a:r>
            <a:r>
              <a:rPr lang="en-US" dirty="0" smtClean="0"/>
              <a:t>theatres and study </a:t>
            </a:r>
            <a:r>
              <a:rPr lang="en-US" dirty="0"/>
              <a:t>of sciences that had been banned by the Puritans. </a:t>
            </a:r>
            <a:endParaRPr lang="en-US" dirty="0" smtClean="0"/>
          </a:p>
          <a:p>
            <a:pPr lvl="1"/>
            <a:r>
              <a:rPr lang="en-US" dirty="0" smtClean="0"/>
              <a:t>Established the </a:t>
            </a:r>
            <a:r>
              <a:rPr lang="en-US" dirty="0"/>
              <a:t>Royal Society for the study of Science </a:t>
            </a:r>
            <a:r>
              <a:rPr lang="en-US" dirty="0" smtClean="0"/>
              <a:t>and </a:t>
            </a:r>
            <a:r>
              <a:rPr lang="en-US" dirty="0"/>
              <a:t>the Royal Observatory at Greenwich.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historytoday.com/sites/default/files/Charles_II_(167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564" y="1353525"/>
            <a:ext cx="3780789" cy="482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Habeas </a:t>
            </a:r>
            <a:r>
              <a:rPr lang="en-US" dirty="0" smtClean="0"/>
              <a:t>Corpus (1679)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Law requiring </a:t>
            </a:r>
            <a:r>
              <a:rPr lang="en-US" dirty="0"/>
              <a:t>a person under arrest to be brought before a judge or into </a:t>
            </a:r>
            <a:r>
              <a:rPr lang="en-US" dirty="0" smtClean="0"/>
              <a:t>court.</a:t>
            </a:r>
          </a:p>
          <a:p>
            <a:r>
              <a:rPr lang="en-US" dirty="0" smtClean="0"/>
              <a:t>Person can’t be held unless </a:t>
            </a:r>
            <a:r>
              <a:rPr lang="en-US" dirty="0"/>
              <a:t>lawful grounds are shown for their detention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Monarch could no longer put someone in jail for simply opposing the ruler. </a:t>
            </a:r>
            <a:endParaRPr lang="en-US" dirty="0"/>
          </a:p>
        </p:txBody>
      </p:sp>
      <p:pic>
        <p:nvPicPr>
          <p:cNvPr id="4" name="Picture 2" descr="Arre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68"/>
          <a:stretch/>
        </p:blipFill>
        <p:spPr bwMode="auto">
          <a:xfrm>
            <a:off x="5029200" y="1905000"/>
            <a:ext cx="338646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Monarchy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James II’s pro-Catholic policies angered and worried the English; requested William of Orange and James’s eldest daughter, Mary to take over throne. </a:t>
            </a:r>
          </a:p>
          <a:p>
            <a:r>
              <a:rPr lang="en-US" dirty="0" smtClean="0"/>
              <a:t>Led to bloodless revolution that forced King James II to flee to France.</a:t>
            </a:r>
          </a:p>
          <a:p>
            <a:r>
              <a:rPr lang="en-US" dirty="0" smtClean="0"/>
              <a:t>William and Mary agreed to </a:t>
            </a:r>
            <a:r>
              <a:rPr lang="en-US" i="1" dirty="0" smtClean="0"/>
              <a:t>Bill of Rights</a:t>
            </a:r>
            <a:r>
              <a:rPr lang="en-US" dirty="0" smtClean="0"/>
              <a:t>; no king or queen could rule without consent of Parliament.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The Bill of Rights - William and 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18" y="1828800"/>
            <a:ext cx="4315385" cy="34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Cabinet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Monarch could no longer rule without Parliament, but Parliament also needed approval of monarch.</a:t>
            </a:r>
            <a:endParaRPr lang="en-US" dirty="0"/>
          </a:p>
          <a:p>
            <a:r>
              <a:rPr lang="en-US" dirty="0" smtClean="0"/>
              <a:t>Cabinet established to that ensure that government did not come to standstill if two parties disagreed. </a:t>
            </a:r>
          </a:p>
          <a:p>
            <a:r>
              <a:rPr lang="en-US" dirty="0" smtClean="0"/>
              <a:t>Headed by leader of </a:t>
            </a:r>
            <a:r>
              <a:rPr lang="en-US" dirty="0"/>
              <a:t>ruling party; </a:t>
            </a:r>
            <a:r>
              <a:rPr lang="en-US" dirty="0" smtClean="0"/>
              <a:t>over </a:t>
            </a:r>
            <a:r>
              <a:rPr lang="en-US" dirty="0"/>
              <a:t>time became center of power; </a:t>
            </a:r>
            <a:endParaRPr lang="en-US" dirty="0" smtClean="0"/>
          </a:p>
        </p:txBody>
      </p:sp>
      <p:pic>
        <p:nvPicPr>
          <p:cNvPr id="1034" name="Picture 10" descr="http://billofrightsinstitute.org/wp-content/uploads/2011/12/AP_Documents_MagnaCar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8" b="13882"/>
          <a:stretch/>
        </p:blipFill>
        <p:spPr bwMode="auto">
          <a:xfrm>
            <a:off x="5181600" y="1255058"/>
            <a:ext cx="3153988" cy="492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Cultural and intellectual movement </a:t>
            </a:r>
            <a:r>
              <a:rPr lang="en-US" dirty="0"/>
              <a:t>that developed in Europe </a:t>
            </a:r>
            <a:r>
              <a:rPr lang="en-US" dirty="0" smtClean="0"/>
              <a:t>about 1350’s.</a:t>
            </a:r>
          </a:p>
          <a:p>
            <a:r>
              <a:rPr lang="en-US" dirty="0" smtClean="0"/>
              <a:t>Human </a:t>
            </a:r>
            <a:r>
              <a:rPr lang="en-US" dirty="0"/>
              <a:t>being at center stage in the </a:t>
            </a:r>
            <a:r>
              <a:rPr lang="en-US" dirty="0" smtClean="0"/>
              <a:t>universe; everything seen </a:t>
            </a:r>
            <a:r>
              <a:rPr lang="en-US" dirty="0"/>
              <a:t>from the perspective of human beings. </a:t>
            </a:r>
            <a:endParaRPr lang="en-US" dirty="0" smtClean="0"/>
          </a:p>
          <a:p>
            <a:r>
              <a:rPr lang="en-US" dirty="0" smtClean="0"/>
              <a:t>Affected </a:t>
            </a:r>
            <a:r>
              <a:rPr lang="en-US" dirty="0"/>
              <a:t>all the arts </a:t>
            </a:r>
            <a:r>
              <a:rPr lang="en-US" dirty="0" smtClean="0"/>
              <a:t>(architecture, painting, sculpture) and </a:t>
            </a:r>
            <a:r>
              <a:rPr lang="en-US" dirty="0"/>
              <a:t>sciences as well as politics, religion, and societal organization.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6" name="Picture 6" descr="http://t0.gstatic.com/images?q=tbn:ANd9GcRQrN06iYn5CmgtIo8C5Ot1cnpdf-mTjLYX4YaGu7nzSD_QEy7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85" y="3733800"/>
            <a:ext cx="455000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classconnection.s3.amazonaws.com/1577/flashcards/749215/png/09---renaissance_mona-li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43" y="548869"/>
            <a:ext cx="2123671" cy="303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schoolworkhelper.net/wp-content/uploads/2010/11/renaissance-Humani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83" y="990600"/>
            <a:ext cx="2356227" cy="23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6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651706"/>
          </a:xfrm>
        </p:spPr>
        <p:txBody>
          <a:bodyPr/>
          <a:lstStyle/>
          <a:p>
            <a:r>
              <a:rPr lang="en-US" dirty="0" smtClean="0"/>
              <a:t>Most people devout Catholics, but basic spirit of Renaissance society was worldly; concerned with </a:t>
            </a:r>
            <a:r>
              <a:rPr lang="en-US" b="1" i="1" dirty="0" smtClean="0"/>
              <a:t>secular</a:t>
            </a:r>
            <a:r>
              <a:rPr lang="en-US" dirty="0" smtClean="0"/>
              <a:t> (here and now). </a:t>
            </a:r>
          </a:p>
          <a:p>
            <a:r>
              <a:rPr lang="en-US" dirty="0" smtClean="0"/>
              <a:t>Humanists suggest person may enjoy life without offending God.</a:t>
            </a:r>
          </a:p>
          <a:p>
            <a:r>
              <a:rPr lang="en-US" dirty="0" smtClean="0"/>
              <a:t>People enjoyed material luxuries, good music and fine food.</a:t>
            </a:r>
          </a:p>
        </p:txBody>
      </p:sp>
      <p:pic>
        <p:nvPicPr>
          <p:cNvPr id="1032" name="Picture 8" descr="http://www.renaissance-spell.com/Images/Renaissance-Fashion/Renaissance-Fashion-Eleon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45" y="858982"/>
            <a:ext cx="2042410" cy="249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terminartors.com/files/artworks/7/1/8/71842/Floris_Frans-Family_portrait.nor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2291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989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911830" y="3429000"/>
            <a:ext cx="2036618" cy="393989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600" b="1" dirty="0"/>
              <a:t>Lorenzo de' Medici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/>
          </a:bodyPr>
          <a:lstStyle/>
          <a:p>
            <a:r>
              <a:rPr lang="en-US" dirty="0" smtClean="0"/>
              <a:t>Rich merchants and wealthy families spent huge amounts of money for art.</a:t>
            </a:r>
          </a:p>
          <a:p>
            <a:r>
              <a:rPr lang="en-US" dirty="0" smtClean="0"/>
              <a:t>Provided financial support for artists by becoming patrons.</a:t>
            </a:r>
          </a:p>
          <a:p>
            <a:r>
              <a:rPr lang="en-US" dirty="0" smtClean="0"/>
              <a:t>Allowed wealthy to demonstrate their own importance by donating art to cities.</a:t>
            </a:r>
            <a:endParaRPr lang="en-US" dirty="0"/>
          </a:p>
        </p:txBody>
      </p:sp>
      <p:pic>
        <p:nvPicPr>
          <p:cNvPr id="1026" name="Picture 2" descr="Lorenzo de Medici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2277878" cy="284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Ghirlandaio a-pucci-lorenzo-de-medici-f-sassetti 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227787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65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804106"/>
          </a:xfrm>
        </p:spPr>
        <p:txBody>
          <a:bodyPr>
            <a:normAutofit/>
          </a:bodyPr>
          <a:lstStyle/>
          <a:p>
            <a:r>
              <a:rPr lang="en-US" dirty="0" smtClean="0"/>
              <a:t>Renaissance artists used a realistic style  copied from classical art. </a:t>
            </a:r>
          </a:p>
          <a:p>
            <a:r>
              <a:rPr lang="en-US" dirty="0" smtClean="0"/>
              <a:t>Specific techniques to show three dimension on a flat surface.</a:t>
            </a:r>
          </a:p>
          <a:p>
            <a:r>
              <a:rPr lang="en-US" dirty="0" smtClean="0"/>
              <a:t>Sometimes portrayed religious subjects, but also Greek and Roman subjects (mythology).</a:t>
            </a:r>
            <a:endParaRPr lang="en-US" dirty="0"/>
          </a:p>
        </p:txBody>
      </p:sp>
      <p:pic>
        <p:nvPicPr>
          <p:cNvPr id="2050" name="Picture 2" descr="http://teachers.saschina.org/jamesrobinson/files/2011/05/3-Renaissance-Example-The-School-of-Ath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372" y="3733800"/>
            <a:ext cx="4004319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ki.org/CWTyler_lab/CWTyler/Art%20Investigations/PerspectiveHistory/Imag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445" y="609600"/>
            <a:ext cx="4004319" cy="27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6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Vernacular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Renaissance writers produced work that reflected times and used native language </a:t>
            </a:r>
            <a:r>
              <a:rPr lang="en-US" b="1" i="1" dirty="0" smtClean="0"/>
              <a:t>(vernacular) </a:t>
            </a:r>
            <a:r>
              <a:rPr lang="en-US" dirty="0" smtClean="0"/>
              <a:t>in stead of Latin, e.g. Italian and English. </a:t>
            </a:r>
            <a:endParaRPr lang="en-US" dirty="0"/>
          </a:p>
        </p:txBody>
      </p:sp>
      <p:pic>
        <p:nvPicPr>
          <p:cNvPr id="3074" name="Picture 2" descr="http://upload.wikimedia.org/wikipedia/commons/thumb/d/de/Dante_Luca.jpg/220px-Dante_Lu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23459"/>
            <a:ext cx="2578394" cy="25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ist2615.wikispaces.com/file/view/Portrait_of_Dante.jpg/254225772/298x443/Portrait_of_Da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0" y="3507122"/>
            <a:ext cx="2079575" cy="3101496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thumb/a/a2/Shakespeare.jpg/220px-Shakespe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225897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6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10762"/>
          </a:xfrm>
        </p:spPr>
        <p:txBody>
          <a:bodyPr>
            <a:normAutofit/>
          </a:bodyPr>
          <a:lstStyle/>
          <a:p>
            <a:r>
              <a:rPr lang="en-US" dirty="0" smtClean="0"/>
              <a:t>The Northern Renaissance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17, Section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89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2832</TotalTime>
  <Words>1340</Words>
  <Application>Microsoft Office PowerPoint</Application>
  <PresentationFormat>On-screen Show (4:3)</PresentationFormat>
  <Paragraphs>165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European Renaissance and Reformation: 1300 – 1600</vt:lpstr>
      <vt:lpstr>Italy: Birthplace of the Renaissance</vt:lpstr>
      <vt:lpstr>Renaissance</vt:lpstr>
      <vt:lpstr>Humanism</vt:lpstr>
      <vt:lpstr>Secular</vt:lpstr>
      <vt:lpstr>Patron</vt:lpstr>
      <vt:lpstr>Perspective</vt:lpstr>
      <vt:lpstr>Vernacular</vt:lpstr>
      <vt:lpstr>The Northern Renaissance</vt:lpstr>
      <vt:lpstr>William Shakespeare</vt:lpstr>
      <vt:lpstr>Johann Gutenberg</vt:lpstr>
      <vt:lpstr>Luther Leads the Reformation</vt:lpstr>
      <vt:lpstr>Indulgences (Selling of Pardons)</vt:lpstr>
      <vt:lpstr>Reformation</vt:lpstr>
      <vt:lpstr>Lutheran</vt:lpstr>
      <vt:lpstr>Protestant</vt:lpstr>
      <vt:lpstr>Peace of Augsburg</vt:lpstr>
      <vt:lpstr>Annul</vt:lpstr>
      <vt:lpstr>Anglican</vt:lpstr>
      <vt:lpstr>The Reformation Continues</vt:lpstr>
      <vt:lpstr>Catholic Reformation</vt:lpstr>
      <vt:lpstr>Council of Trent</vt:lpstr>
      <vt:lpstr>Absolute Monarchs</vt:lpstr>
      <vt:lpstr>Absolute Monarch</vt:lpstr>
      <vt:lpstr>Divine Right</vt:lpstr>
      <vt:lpstr>Phillip II</vt:lpstr>
      <vt:lpstr>Edict of Nantes</vt:lpstr>
      <vt:lpstr>Cardinal Richelieu</vt:lpstr>
      <vt:lpstr>Skepticism</vt:lpstr>
      <vt:lpstr>Louis XIV</vt:lpstr>
      <vt:lpstr>Charles I</vt:lpstr>
      <vt:lpstr>English Civil War</vt:lpstr>
      <vt:lpstr>Oliver Cromwell</vt:lpstr>
      <vt:lpstr>Restoration</vt:lpstr>
      <vt:lpstr>Habeas Corpus (1679)</vt:lpstr>
      <vt:lpstr>Constitutional Monarchy</vt:lpstr>
      <vt:lpstr>Cabinet</vt:lpstr>
    </vt:vector>
  </TitlesOfParts>
  <Company>ISD 279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Lindy Edwards</cp:lastModifiedBy>
  <cp:revision>369</cp:revision>
  <dcterms:created xsi:type="dcterms:W3CDTF">2013-02-25T20:36:37Z</dcterms:created>
  <dcterms:modified xsi:type="dcterms:W3CDTF">2015-05-10T16:45:08Z</dcterms:modified>
</cp:coreProperties>
</file>