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320" r:id="rId2"/>
    <p:sldId id="257" r:id="rId3"/>
    <p:sldId id="258" r:id="rId4"/>
    <p:sldId id="259" r:id="rId5"/>
    <p:sldId id="391" r:id="rId6"/>
    <p:sldId id="390" r:id="rId7"/>
    <p:sldId id="260" r:id="rId8"/>
    <p:sldId id="261" r:id="rId9"/>
    <p:sldId id="302" r:id="rId10"/>
    <p:sldId id="262" r:id="rId11"/>
    <p:sldId id="263" r:id="rId12"/>
    <p:sldId id="303" r:id="rId13"/>
    <p:sldId id="264" r:id="rId14"/>
    <p:sldId id="304" r:id="rId15"/>
    <p:sldId id="305" r:id="rId16"/>
    <p:sldId id="306" r:id="rId17"/>
    <p:sldId id="307" r:id="rId18"/>
    <p:sldId id="308" r:id="rId19"/>
    <p:sldId id="392" r:id="rId20"/>
    <p:sldId id="393" r:id="rId21"/>
    <p:sldId id="309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24" autoAdjust="0"/>
  </p:normalViewPr>
  <p:slideViewPr>
    <p:cSldViewPr>
      <p:cViewPr>
        <p:scale>
          <a:sx n="70" d="100"/>
          <a:sy n="70" d="100"/>
        </p:scale>
        <p:origin x="-159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729D-EE50-49F4-AEA0-A79135211F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3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729D-EE50-49F4-AEA0-A79135211FC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1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1.bp.blogspot.com/-CkrM8ecsYjI/TiOL0DJZFhI/AAAAAAAAAA0/bhxFHMoinX0/s1600/images+(2)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Peopling of the </a:t>
            </a:r>
            <a:r>
              <a:rPr lang="en-US" sz="3600" dirty="0" smtClean="0"/>
              <a:t>World: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Prehistory – 2500 B.C.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1, Sections 1, 2 &amp;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Developed by Homo erectus.</a:t>
            </a:r>
          </a:p>
          <a:p>
            <a:r>
              <a:rPr lang="en-US" dirty="0" smtClean="0"/>
              <a:t>Refers to way people developed and applied knowledge, tools and inventions.</a:t>
            </a:r>
          </a:p>
          <a:p>
            <a:r>
              <a:rPr lang="en-US" dirty="0" smtClean="0"/>
              <a:t>More sophisticated tools developed for digging, scraping and cutting.</a:t>
            </a:r>
            <a:endParaRPr lang="en-US" dirty="0"/>
          </a:p>
        </p:txBody>
      </p:sp>
      <p:pic>
        <p:nvPicPr>
          <p:cNvPr id="2050" name="Picture 2" descr="http://www.sciencephoto.com/image/170963/large/E4380064-Homo_erectus_returning_from_hunt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35" y="1676400"/>
            <a:ext cx="3381189" cy="45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 Sapiens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Means “wise men”.</a:t>
            </a:r>
          </a:p>
          <a:p>
            <a:r>
              <a:rPr lang="en-US" dirty="0" smtClean="0"/>
              <a:t>Scientists believe Homo erectus developed into Homo Sapiens.</a:t>
            </a:r>
          </a:p>
          <a:p>
            <a:r>
              <a:rPr lang="en-US" dirty="0" smtClean="0"/>
              <a:t>Physically similar, but larger brain.</a:t>
            </a:r>
          </a:p>
          <a:p>
            <a:endParaRPr lang="en-US" dirty="0"/>
          </a:p>
        </p:txBody>
      </p:sp>
      <p:pic>
        <p:nvPicPr>
          <p:cNvPr id="3074" name="Picture 2" descr="http://infusion.allconet.org/webquest/neaderthalm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70892"/>
            <a:ext cx="1828800" cy="45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Neanderthal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Lived 200,000 – 30,000 years ago</a:t>
            </a:r>
          </a:p>
          <a:p>
            <a:r>
              <a:rPr lang="en-US" dirty="0" smtClean="0"/>
              <a:t>Evidence of religious rituals (burying dead).</a:t>
            </a:r>
          </a:p>
          <a:p>
            <a:r>
              <a:rPr lang="en-US" dirty="0" smtClean="0"/>
              <a:t>Resourceful</a:t>
            </a:r>
          </a:p>
          <a:p>
            <a:pPr lvl="1"/>
            <a:r>
              <a:rPr lang="en-US" dirty="0" smtClean="0"/>
              <a:t>built shelters </a:t>
            </a:r>
          </a:p>
          <a:p>
            <a:pPr lvl="1"/>
            <a:r>
              <a:rPr lang="en-US" dirty="0" smtClean="0"/>
              <a:t>made clothes from animal skins</a:t>
            </a:r>
          </a:p>
          <a:p>
            <a:pPr lvl="1"/>
            <a:r>
              <a:rPr lang="en-US" dirty="0" smtClean="0"/>
              <a:t>devised tools</a:t>
            </a:r>
            <a:endParaRPr lang="en-US" dirty="0"/>
          </a:p>
        </p:txBody>
      </p:sp>
      <p:pic>
        <p:nvPicPr>
          <p:cNvPr id="4098" name="Picture 2" descr="http://www.mitchellteachers.net/WorldHistory/MrMEarlyHumansProject/Transparencies/NeanderthalensisBuryingDeadTr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962400" cy="24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 Painting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on all continents.</a:t>
            </a:r>
          </a:p>
          <a:p>
            <a:r>
              <a:rPr lang="en-US" dirty="0" smtClean="0"/>
              <a:t>Images of daily activities, e.g. hunting, or mark events.</a:t>
            </a:r>
          </a:p>
        </p:txBody>
      </p:sp>
      <p:pic>
        <p:nvPicPr>
          <p:cNvPr id="5122" name="Picture 2" descr="http://listverse.files.wordpress.com/2007/10/cave-paintings-mure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56776"/>
            <a:ext cx="4381499" cy="308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Highly mobile (traveling) people during Stone Age.</a:t>
            </a:r>
          </a:p>
          <a:p>
            <a:r>
              <a:rPr lang="en-US" dirty="0" smtClean="0"/>
              <a:t>Moved from place to place searching for food sources.</a:t>
            </a:r>
            <a:endParaRPr lang="en-US" dirty="0"/>
          </a:p>
        </p:txBody>
      </p:sp>
      <p:pic>
        <p:nvPicPr>
          <p:cNvPr id="6148" name="Picture 4" descr="http://www.srs.fs.usda.gov/uplandhardwood/su_srs027/UHDVD/accppt/blantonFH/images/objects/obj30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2034" r="4294" b="2606"/>
          <a:stretch/>
        </p:blipFill>
        <p:spPr bwMode="auto">
          <a:xfrm>
            <a:off x="4911969" y="1617785"/>
            <a:ext cx="3106616" cy="439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Hunter-gatherer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Food sources of nomadic people depended on hunting and foraging skills.</a:t>
            </a:r>
          </a:p>
          <a:p>
            <a:r>
              <a:rPr lang="en-US" dirty="0" smtClean="0"/>
              <a:t>Developed tools, e.g. spears to hunt from further distance, and digging sticks to dig deeper for roots.</a:t>
            </a:r>
            <a:endParaRPr lang="en-US" dirty="0"/>
          </a:p>
        </p:txBody>
      </p:sp>
      <p:pic>
        <p:nvPicPr>
          <p:cNvPr id="7170" name="Picture 2" descr="http://www.hollowtop.com/spt_html/sptimages/Hunter_Gather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199"/>
            <a:ext cx="2971800" cy="45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Revolution </a:t>
            </a:r>
            <a:br>
              <a:rPr lang="en-US" dirty="0" smtClean="0"/>
            </a:br>
            <a:r>
              <a:rPr lang="en-US" dirty="0" smtClean="0"/>
              <a:t>(Change / Development)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10,000 years ago</a:t>
            </a:r>
          </a:p>
          <a:p>
            <a:r>
              <a:rPr lang="en-US" dirty="0" smtClean="0"/>
              <a:t>Discovered how to grow crops; brought about revolution.</a:t>
            </a:r>
          </a:p>
          <a:p>
            <a:r>
              <a:rPr lang="en-US" dirty="0" smtClean="0"/>
              <a:t>Shifted from food-gathering to food-producing.</a:t>
            </a:r>
          </a:p>
          <a:p>
            <a:r>
              <a:rPr lang="en-US" dirty="0" smtClean="0"/>
              <a:t>Beginning of agriculture.</a:t>
            </a:r>
            <a:endParaRPr lang="en-US" dirty="0"/>
          </a:p>
        </p:txBody>
      </p:sp>
      <p:pic>
        <p:nvPicPr>
          <p:cNvPr id="8194" name="Picture 2" descr="http://1.bp.blogspot.com/-CkrM8ecsYjI/TiOL0DJZFhI/AAAAAAAAAA0/bhxFHMoinX0/s400/images+%25282%25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08735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Slash-and-Burn Farming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People cut down trees and burned grasses to clear fields; ashes fertilized soil.</a:t>
            </a:r>
          </a:p>
          <a:p>
            <a:r>
              <a:rPr lang="en-US" dirty="0" smtClean="0"/>
              <a:t>Farmers planted crops for 2-3 years, then moved elsewhere.</a:t>
            </a:r>
          </a:p>
          <a:p>
            <a:r>
              <a:rPr lang="en-US" dirty="0" smtClean="0"/>
              <a:t>Process repeated after few years.</a:t>
            </a:r>
            <a:endParaRPr lang="en-US" dirty="0"/>
          </a:p>
        </p:txBody>
      </p:sp>
      <p:pic>
        <p:nvPicPr>
          <p:cNvPr id="9218" name="Picture 2" descr="http://www.kepu.net.cn/english/banna/folk/images/fol203_01b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Hunters knowledge of animals led to domestication or taming of animals.</a:t>
            </a:r>
          </a:p>
          <a:p>
            <a:r>
              <a:rPr lang="en-US" dirty="0" smtClean="0"/>
              <a:t>Provided constant source of food.</a:t>
            </a:r>
            <a:endParaRPr lang="en-US" dirty="0"/>
          </a:p>
        </p:txBody>
      </p:sp>
      <p:pic>
        <p:nvPicPr>
          <p:cNvPr id="10242" name="Picture 2" descr="http://2.bp.blogspot.com/_DKFrXe40Lkg/SrZcXDoVKAI/AAAAAAAAACI/SNTtQzhKpus/s400/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048000" cy="45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Catal</a:t>
            </a:r>
            <a:r>
              <a:rPr lang="en-US" dirty="0" smtClean="0"/>
              <a:t> </a:t>
            </a:r>
            <a:r>
              <a:rPr lang="en-US" dirty="0" err="1" smtClean="0"/>
              <a:t>Huyak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Means “forked mound”</a:t>
            </a:r>
          </a:p>
          <a:p>
            <a:r>
              <a:rPr lang="en-US" dirty="0" smtClean="0"/>
              <a:t>South-central Turkey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rops; skilled workers; trade objects; cultural life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loods; drought; fire; disease; jealousy of neighbors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t0.gstatic.com/images?q=tbn:ANd9GcSu03JE4jPwI_yHB2RPVb4HJlK1FYnMZRVc2miYaCwnmWUMcqesL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30636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0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Human-made objects such as tools and jewelry.</a:t>
            </a:r>
          </a:p>
          <a:p>
            <a:r>
              <a:rPr lang="en-US" dirty="0" smtClean="0"/>
              <a:t>Used to help create an idea of what people did, and/or how they dressed.</a:t>
            </a:r>
            <a:endParaRPr lang="en-US" dirty="0"/>
          </a:p>
        </p:txBody>
      </p:sp>
      <p:pic>
        <p:nvPicPr>
          <p:cNvPr id="1026" name="Picture 2" descr="http://njscuba.net/zzz_artifacts/artifacts_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96903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Obsidian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Dark volcanic rock</a:t>
            </a:r>
          </a:p>
          <a:p>
            <a:r>
              <a:rPr lang="en-US" dirty="0" smtClean="0"/>
              <a:t>Looks like glass</a:t>
            </a:r>
          </a:p>
          <a:p>
            <a:r>
              <a:rPr lang="en-US" dirty="0" smtClean="0"/>
              <a:t>Used to create mirrors, jewelry and knives for trade.</a:t>
            </a:r>
            <a:endParaRPr lang="en-US" dirty="0"/>
          </a:p>
        </p:txBody>
      </p:sp>
      <p:pic>
        <p:nvPicPr>
          <p:cNvPr id="5" name="Picture 4" descr="http://skywalker.cochise.edu/wellerr/rocks/igrx/6irx-obsidian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80" y="4682836"/>
            <a:ext cx="2598938" cy="14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3.etsystatic.com/000/0/7005510/il_fullxfull.346682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4332181"/>
            <a:ext cx="24384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onshaman.files.wordpress.com/2012/04/obsidianr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79" y="1835727"/>
            <a:ext cx="3144939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79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Complex society</a:t>
            </a:r>
          </a:p>
          <a:p>
            <a:r>
              <a:rPr lang="en-US" dirty="0" smtClean="0"/>
              <a:t>Five characteristics: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dvanced cities</a:t>
            </a:r>
          </a:p>
          <a:p>
            <a:pPr lvl="1"/>
            <a:r>
              <a:rPr lang="en-US" dirty="0" smtClean="0"/>
              <a:t>Specialized workers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omplex institutions</a:t>
            </a:r>
          </a:p>
          <a:p>
            <a:pPr lvl="1"/>
            <a:r>
              <a:rPr lang="en-US" dirty="0" smtClean="0"/>
              <a:t>Record keeping</a:t>
            </a:r>
          </a:p>
          <a:p>
            <a:pPr lvl="1"/>
            <a:r>
              <a:rPr lang="en-US" dirty="0" smtClean="0"/>
              <a:t>Advanced technology</a:t>
            </a:r>
          </a:p>
          <a:p>
            <a:pPr marL="329184" lvl="1" indent="0">
              <a:buNone/>
            </a:pPr>
            <a:endParaRPr lang="en-US" dirty="0" smtClean="0"/>
          </a:p>
          <a:p>
            <a:pPr marL="329184" lvl="1" indent="0">
              <a:buNone/>
            </a:pPr>
            <a:endParaRPr lang="en-US" dirty="0" smtClean="0"/>
          </a:p>
          <a:p>
            <a:pPr marL="329184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angelfire.com/realm3/civquest/world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4999"/>
            <a:ext cx="4501662" cy="35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Development of skills in a specific kind of work.</a:t>
            </a:r>
          </a:p>
          <a:p>
            <a:r>
              <a:rPr lang="en-US" dirty="0" smtClean="0"/>
              <a:t>Abundance of food allowed people to become experts in other fields besides faming, e.g. becoming merchants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a</a:t>
            </a:r>
            <a:r>
              <a:rPr lang="en-US" dirty="0" smtClean="0"/>
              <a:t>rtisans.</a:t>
            </a:r>
          </a:p>
        </p:txBody>
      </p:sp>
      <p:pic>
        <p:nvPicPr>
          <p:cNvPr id="1026" name="Picture 2" descr="http://www.odeany.com/history-costume/images/8705_53_22-ancient-mesopotamia-clothing-pi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03585"/>
            <a:ext cx="4066321" cy="27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Skilled workers who make goods by hand.</a:t>
            </a:r>
          </a:p>
          <a:p>
            <a:r>
              <a:rPr lang="en-US" dirty="0" smtClean="0"/>
              <a:t>Includes jewelry making, designing and making tools, </a:t>
            </a:r>
            <a:r>
              <a:rPr lang="en-US" dirty="0"/>
              <a:t>making clothing, </a:t>
            </a:r>
            <a:r>
              <a:rPr lang="en-US" dirty="0" smtClean="0"/>
              <a:t>pottery, etc.</a:t>
            </a:r>
          </a:p>
          <a:p>
            <a:r>
              <a:rPr lang="en-US" dirty="0" smtClean="0"/>
              <a:t>Wide range of crafts made it possible for cities to become centers of trade.</a:t>
            </a:r>
            <a:endParaRPr lang="en-US" dirty="0"/>
          </a:p>
        </p:txBody>
      </p:sp>
      <p:pic>
        <p:nvPicPr>
          <p:cNvPr id="2050" name="Picture 2" descr="http://www.ccsdk12.org/textbooks/high/social/worldmodern/ebook/products/0-13-133375-5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5"/>
          <a:stretch/>
        </p:blipFill>
        <p:spPr bwMode="auto">
          <a:xfrm>
            <a:off x="5105400" y="1981200"/>
            <a:ext cx="3556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Soaring population made systems of ruling necessary to maintain order and establish laws.</a:t>
            </a:r>
          </a:p>
          <a:p>
            <a:r>
              <a:rPr lang="en-US" dirty="0" smtClean="0"/>
              <a:t>Led to development of complex institutions such as government, religion and economy.</a:t>
            </a:r>
            <a:endParaRPr lang="en-US" dirty="0"/>
          </a:p>
        </p:txBody>
      </p:sp>
      <p:pic>
        <p:nvPicPr>
          <p:cNvPr id="3074" name="Picture 2" descr="http://northport.k12.ny.us/~enms/zagari/travellinggoddesses/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Scribes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Civilizations needed to keep records; led to development of writing.</a:t>
            </a:r>
          </a:p>
          <a:p>
            <a:r>
              <a:rPr lang="en-US" dirty="0" smtClean="0"/>
              <a:t>Records were kept by professional writes or  scribes.</a:t>
            </a:r>
            <a:endParaRPr lang="en-US" dirty="0"/>
          </a:p>
        </p:txBody>
      </p:sp>
      <p:pic>
        <p:nvPicPr>
          <p:cNvPr id="4098" name="Picture 2" descr="http://www.aldokkan.com/society/mesopotamian_scri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1981200" cy="49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Cuneiform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Sumerian system of writing.</a:t>
            </a:r>
          </a:p>
          <a:p>
            <a:r>
              <a:rPr lang="en-US" dirty="0" smtClean="0"/>
              <a:t>Consisted of pictographs, i.e. symbols to represent objects.</a:t>
            </a:r>
          </a:p>
          <a:p>
            <a:r>
              <a:rPr lang="en-US" dirty="0" smtClean="0"/>
              <a:t>Used reed stylus to impress symbols onto clay tablets.</a:t>
            </a:r>
            <a:endParaRPr lang="en-US" dirty="0"/>
          </a:p>
        </p:txBody>
      </p:sp>
      <p:pic>
        <p:nvPicPr>
          <p:cNvPr id="5122" name="Picture 2" descr="http://www.metmuseum.org/toah/images/h2/h2_1988.433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4682" r="3297" b="4027"/>
          <a:stretch/>
        </p:blipFill>
        <p:spPr bwMode="auto">
          <a:xfrm>
            <a:off x="4724400" y="2133600"/>
            <a:ext cx="405297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Bronze 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Development of technology led to Bronze Age around 3,000 B.C. </a:t>
            </a:r>
          </a:p>
          <a:p>
            <a:r>
              <a:rPr lang="en-US" dirty="0" smtClean="0"/>
              <a:t>Refers to age where bronze was used instead of copper and stone to fashion weapons.</a:t>
            </a:r>
            <a:endParaRPr lang="en-US" dirty="0"/>
          </a:p>
        </p:txBody>
      </p:sp>
      <p:pic>
        <p:nvPicPr>
          <p:cNvPr id="6146" name="Picture 2" descr="http://upload.wikimedia.org/wikipedia/commons/0/01/Bronze_age_weapons_Rom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0289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 of trading goods and services without money.</a:t>
            </a:r>
          </a:p>
          <a:p>
            <a:endParaRPr lang="en-US" dirty="0"/>
          </a:p>
        </p:txBody>
      </p:sp>
      <p:pic>
        <p:nvPicPr>
          <p:cNvPr id="7172" name="Picture 4" descr="http://reflow.scribd.com/4rlzcf4h6o18le3f/images/imag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6662"/>
            <a:ext cx="581464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Ziggurat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Means “mountain of god”.</a:t>
            </a:r>
          </a:p>
          <a:p>
            <a:r>
              <a:rPr lang="en-US" dirty="0" smtClean="0"/>
              <a:t>Pyramid-shaped temple in Ur.</a:t>
            </a:r>
          </a:p>
          <a:p>
            <a:r>
              <a:rPr lang="en-US" dirty="0" smtClean="0"/>
              <a:t>Mud-brick stairs led to top where priests conducted religious rituals.</a:t>
            </a:r>
            <a:endParaRPr lang="en-US" dirty="0"/>
          </a:p>
        </p:txBody>
      </p:sp>
      <p:pic>
        <p:nvPicPr>
          <p:cNvPr id="8194" name="Picture 2" descr="http://www.bible-archaeology.info/Ziggur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92" y="2209800"/>
            <a:ext cx="42023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People’s unique way of life; how they live, dress, etc. </a:t>
            </a:r>
          </a:p>
          <a:p>
            <a:r>
              <a:rPr lang="en-US" dirty="0" smtClean="0"/>
              <a:t>Anthropologists study artifacts to determine culture.</a:t>
            </a:r>
            <a:endParaRPr lang="en-US" dirty="0"/>
          </a:p>
        </p:txBody>
      </p:sp>
      <p:pic>
        <p:nvPicPr>
          <p:cNvPr id="2050" name="Picture 2" descr="http://publicandculturaldiplomacy3.files.wordpress.com/2012/03/globalm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143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Hominid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and other creatures that walk upright.</a:t>
            </a:r>
            <a:endParaRPr lang="en-US" dirty="0"/>
          </a:p>
        </p:txBody>
      </p:sp>
      <p:pic>
        <p:nvPicPr>
          <p:cNvPr id="3074" name="Picture 2" descr="http://t3.gstatic.com/images?q=tbn:ANd9GcQrSHME47Ejn0r0oOVCaINSDe2-zIuUjjOk-uIG048rZUaXtI3B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35381"/>
            <a:ext cx="5638800" cy="37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Archaeologist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Scientist who studies past </a:t>
            </a:r>
            <a:r>
              <a:rPr lang="en-US" dirty="0"/>
              <a:t>human life and culture by the recovery and examination of remaining material evidence, such as graves, buildings, tools, and pottery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" name="Picture 2" descr="http://c257.r57.cf3.rackcdn.com/environment_05_temp-1327828427-4f250dcb-620x3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7"/>
          <a:stretch/>
        </p:blipFill>
        <p:spPr bwMode="auto">
          <a:xfrm>
            <a:off x="1295400" y="3360996"/>
            <a:ext cx="4059382" cy="28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jscuba.net/zzz_artifacts/artifacts_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003">
            <a:off x="5871139" y="3495874"/>
            <a:ext cx="2805715" cy="253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Paleontologist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 who studies the </a:t>
            </a:r>
            <a:r>
              <a:rPr lang="en-US" dirty="0"/>
              <a:t>forms of life existing in prehistoric or geologic times, as represented by the fossils of plants, animals, and other organisms.</a:t>
            </a:r>
            <a:endParaRPr lang="en-US" dirty="0">
              <a:effectLst/>
            </a:endParaRPr>
          </a:p>
        </p:txBody>
      </p:sp>
      <p:pic>
        <p:nvPicPr>
          <p:cNvPr id="2052" name="Picture 4" descr="http://publications.mcgill.ca/mcgillnews/files/2010/03/iStock_000005470313Small-Fos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50975"/>
            <a:ext cx="3124200" cy="20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isualphotos.com/photo/1x3744480/a_paleontologist_working_on_a_dinosaur_fossil_7j15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r="13580" b="5319"/>
          <a:stretch/>
        </p:blipFill>
        <p:spPr bwMode="auto">
          <a:xfrm>
            <a:off x="914400" y="3505200"/>
            <a:ext cx="4055580" cy="27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Earlier part of Stone Age.</a:t>
            </a:r>
          </a:p>
          <a:p>
            <a:r>
              <a:rPr lang="en-US" dirty="0" smtClean="0"/>
              <a:t>2.5 million – 8000 B.C.</a:t>
            </a:r>
          </a:p>
          <a:p>
            <a:endParaRPr lang="en-US" dirty="0"/>
          </a:p>
        </p:txBody>
      </p:sp>
      <p:pic>
        <p:nvPicPr>
          <p:cNvPr id="4098" name="Picture 2" descr="https://theknifeswordbladesaxes.files.wordpress.com/2012/03/stone-tools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962400" cy="28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xtimeline.com/__UserPic_Large/80837/evt1101061328005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0" y="2895600"/>
            <a:ext cx="3124200" cy="30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Later </a:t>
            </a:r>
            <a:r>
              <a:rPr lang="en-US" dirty="0"/>
              <a:t>part of Stone </a:t>
            </a:r>
            <a:r>
              <a:rPr lang="en-US" dirty="0" smtClean="0"/>
              <a:t>Age.</a:t>
            </a:r>
            <a:endParaRPr lang="en-US" dirty="0"/>
          </a:p>
          <a:p>
            <a:r>
              <a:rPr lang="en-US" dirty="0" smtClean="0"/>
              <a:t>8000 – 3000 </a:t>
            </a:r>
            <a:r>
              <a:rPr lang="en-US" dirty="0"/>
              <a:t>B.C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People learned to polish stone tools, make pottery, grow crops, and raise animals.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www.osieczna.pl/asp/pliki/images/epoka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1404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 Erectus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1.6 million years ago</a:t>
            </a:r>
          </a:p>
          <a:p>
            <a:r>
              <a:rPr lang="en-US" dirty="0" smtClean="0"/>
              <a:t>“Upright man”</a:t>
            </a:r>
          </a:p>
          <a:p>
            <a:r>
              <a:rPr lang="en-US" dirty="0" smtClean="0"/>
              <a:t>More intelligent and adaptable than Homo Habilis.</a:t>
            </a:r>
          </a:p>
          <a:p>
            <a:r>
              <a:rPr lang="en-US" dirty="0" smtClean="0"/>
              <a:t>Developed technology.</a:t>
            </a:r>
            <a:endParaRPr lang="en-US" dirty="0"/>
          </a:p>
        </p:txBody>
      </p:sp>
      <p:pic>
        <p:nvPicPr>
          <p:cNvPr id="1026" name="Picture 2" descr="http://t0.gstatic.com/images?q=tbn:ANd9GcRB3aeZzFkdeLlhjZe-JL3XudyMVEOZbizK3-i-dwUay8UKd87b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77" y="2057400"/>
            <a:ext cx="42726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2581</TotalTime>
  <Words>707</Words>
  <Application>Microsoft Office PowerPoint</Application>
  <PresentationFormat>On-screen Show (4:3)</PresentationFormat>
  <Paragraphs>111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Sketchbook</vt:lpstr>
      <vt:lpstr>Peopling of the World: Prehistory – 2500 B.C.</vt:lpstr>
      <vt:lpstr>Artifact</vt:lpstr>
      <vt:lpstr>Culture</vt:lpstr>
      <vt:lpstr>Hominid</vt:lpstr>
      <vt:lpstr>Archaeologist</vt:lpstr>
      <vt:lpstr>Paleontologist</vt:lpstr>
      <vt:lpstr>Paleolithic Age</vt:lpstr>
      <vt:lpstr>Neolithic Age</vt:lpstr>
      <vt:lpstr>Homo Erectus</vt:lpstr>
      <vt:lpstr>Technology</vt:lpstr>
      <vt:lpstr>Homo Sapiens</vt:lpstr>
      <vt:lpstr>Neanderthal</vt:lpstr>
      <vt:lpstr>Cave Painting</vt:lpstr>
      <vt:lpstr>Nomads</vt:lpstr>
      <vt:lpstr>Hunter-gatherer</vt:lpstr>
      <vt:lpstr>Neolithic Revolution  (Change / Development)</vt:lpstr>
      <vt:lpstr>Slash-and-Burn Farming</vt:lpstr>
      <vt:lpstr>Domestication</vt:lpstr>
      <vt:lpstr>Catal Huyak</vt:lpstr>
      <vt:lpstr>Obsidian</vt:lpstr>
      <vt:lpstr>Civilization</vt:lpstr>
      <vt:lpstr>Specialization</vt:lpstr>
      <vt:lpstr>Artisans</vt:lpstr>
      <vt:lpstr>Institution</vt:lpstr>
      <vt:lpstr>Scribes</vt:lpstr>
      <vt:lpstr>Cuneiform</vt:lpstr>
      <vt:lpstr>Bronze Age</vt:lpstr>
      <vt:lpstr>Barter</vt:lpstr>
      <vt:lpstr>Ziggurat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Edwards, Lindy (PCSH)</cp:lastModifiedBy>
  <cp:revision>254</cp:revision>
  <dcterms:created xsi:type="dcterms:W3CDTF">2012-08-30T19:29:10Z</dcterms:created>
  <dcterms:modified xsi:type="dcterms:W3CDTF">2014-05-21T15:59:41Z</dcterms:modified>
</cp:coreProperties>
</file>