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413" r:id="rId2"/>
    <p:sldId id="489" r:id="rId3"/>
    <p:sldId id="490" r:id="rId4"/>
    <p:sldId id="456" r:id="rId5"/>
    <p:sldId id="457" r:id="rId6"/>
    <p:sldId id="458" r:id="rId7"/>
    <p:sldId id="459" r:id="rId8"/>
    <p:sldId id="460" r:id="rId9"/>
    <p:sldId id="520" r:id="rId10"/>
    <p:sldId id="461" r:id="rId11"/>
    <p:sldId id="462" r:id="rId12"/>
    <p:sldId id="463" r:id="rId13"/>
    <p:sldId id="464" r:id="rId14"/>
    <p:sldId id="439" r:id="rId15"/>
    <p:sldId id="465" r:id="rId16"/>
    <p:sldId id="466" r:id="rId17"/>
    <p:sldId id="467" r:id="rId18"/>
    <p:sldId id="468" r:id="rId19"/>
    <p:sldId id="440" r:id="rId20"/>
    <p:sldId id="469" r:id="rId21"/>
    <p:sldId id="470" r:id="rId22"/>
    <p:sldId id="471" r:id="rId23"/>
    <p:sldId id="4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24" autoAdjust="0"/>
  </p:normalViewPr>
  <p:slideViewPr>
    <p:cSldViewPr>
      <p:cViewPr>
        <p:scale>
          <a:sx n="70" d="100"/>
          <a:sy n="70" d="100"/>
        </p:scale>
        <p:origin x="-15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d/d2/Fighting_at_the_gates_of_Algiers_1830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Age of Imperialism (1850 – 1914)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Selected Chapters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Boer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 of diamonds (1860’s) and gold (1880’s) in Africa.</a:t>
            </a:r>
          </a:p>
          <a:p>
            <a:r>
              <a:rPr lang="en-US" dirty="0" smtClean="0"/>
              <a:t>Resulted in Boer War between the British and Boers.</a:t>
            </a:r>
          </a:p>
          <a:p>
            <a:r>
              <a:rPr lang="en-US" dirty="0" smtClean="0"/>
              <a:t>Britain won war; 1910 Union of South Africa controlled by British.</a:t>
            </a:r>
            <a:endParaRPr lang="en-US" dirty="0"/>
          </a:p>
        </p:txBody>
      </p:sp>
      <p:pic>
        <p:nvPicPr>
          <p:cNvPr id="4098" name="Picture 2" descr="http://www.cutandparry.com/boer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71251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Europeans preferred direct control of colonies.</a:t>
            </a:r>
          </a:p>
          <a:p>
            <a:r>
              <a:rPr lang="en-US" dirty="0" smtClean="0"/>
              <a:t>Viewpoint that Africans unable to rule country; needed to be supervised and governed in parental way; policy of paternalism.</a:t>
            </a:r>
            <a:endParaRPr lang="en-US" dirty="0"/>
          </a:p>
        </p:txBody>
      </p:sp>
      <p:pic>
        <p:nvPicPr>
          <p:cNvPr id="5122" name="Picture 2" descr="http://upload.wikimedia.org/wikipedia/commons/thumb/6/6b/Kongokonferenz.jpg/1280px-Kongokonferen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97182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followed by French; idea was that local populations could adopt </a:t>
            </a:r>
            <a:r>
              <a:rPr lang="en-US" dirty="0"/>
              <a:t>F</a:t>
            </a:r>
            <a:r>
              <a:rPr lang="en-US" dirty="0" smtClean="0"/>
              <a:t>rench culture.</a:t>
            </a:r>
          </a:p>
          <a:p>
            <a:r>
              <a:rPr lang="en-US" dirty="0" smtClean="0"/>
              <a:t>Local schools, courts and businesses patterned after French institutions.</a:t>
            </a:r>
            <a:endParaRPr lang="en-US" dirty="0"/>
          </a:p>
        </p:txBody>
      </p:sp>
      <p:pic>
        <p:nvPicPr>
          <p:cNvPr id="1026" name="Picture 2" descr="File:Fighting at the gates of Algiers 18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10025" cy="26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Menelik</a:t>
            </a:r>
            <a:r>
              <a:rPr lang="en-US" dirty="0"/>
              <a:t>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Ethiopia, under </a:t>
            </a:r>
            <a:r>
              <a:rPr lang="en-US" dirty="0" err="1" smtClean="0"/>
              <a:t>Menelik</a:t>
            </a:r>
            <a:r>
              <a:rPr lang="en-US" dirty="0" smtClean="0"/>
              <a:t> II, emperor of Ethiopia, resisted Europeans.</a:t>
            </a:r>
          </a:p>
          <a:p>
            <a:pPr lvl="1"/>
            <a:r>
              <a:rPr lang="en-US" dirty="0" smtClean="0"/>
              <a:t>Played Italians, French and British off against one another.</a:t>
            </a:r>
          </a:p>
          <a:p>
            <a:r>
              <a:rPr lang="en-US" dirty="0" smtClean="0"/>
              <a:t>Obtained weapons from France and Russia.</a:t>
            </a:r>
          </a:p>
          <a:p>
            <a:r>
              <a:rPr lang="en-US" dirty="0" smtClean="0"/>
              <a:t>1886 won war against Italy.</a:t>
            </a:r>
          </a:p>
          <a:p>
            <a:endParaRPr lang="en-US" dirty="0" smtClean="0"/>
          </a:p>
        </p:txBody>
      </p:sp>
      <p:pic>
        <p:nvPicPr>
          <p:cNvPr id="1026" name="Picture 2" descr="http://4.bp.blogspot.com/-woM6tjeDj-M/UJ8RJRaqvoI/AAAAAAAAADU/MI02TSNO42M/s1600/Emperor+Menelik+II+of+Ethi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280402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6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Negritude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Growing sense of black consciousness and pride in traditional Africa.</a:t>
            </a:r>
          </a:p>
          <a:p>
            <a:r>
              <a:rPr lang="en-US" dirty="0" smtClean="0"/>
              <a:t>Negritude movement celebrates African culture, heritage and values. </a:t>
            </a:r>
          </a:p>
          <a:p>
            <a:r>
              <a:rPr lang="en-US" dirty="0" smtClean="0"/>
              <a:t>After WWII no longer willing to accept colonial rule.</a:t>
            </a:r>
          </a:p>
          <a:p>
            <a:endParaRPr lang="en-US" dirty="0"/>
          </a:p>
        </p:txBody>
      </p:sp>
      <p:pic>
        <p:nvPicPr>
          <p:cNvPr id="1026" name="Picture 2" descr="http://t3.gstatic.com/images?q=tbn:ANd9GcSZyHB_TyzVPL0xennxsG7KIAXYpyzDXa5PAFPETmU4EalNUTXdOQI2o0-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2057400" cy="294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ooksandreviews.files.wordpress.com/2011/02/cove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07" y="2667000"/>
            <a:ext cx="2207893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Kwame Nkrumah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Leader of non-violent movement working to liberate British colony of Gold Coast (later Ghana).</a:t>
            </a:r>
          </a:p>
          <a:p>
            <a:r>
              <a:rPr lang="en-US" dirty="0" smtClean="0"/>
              <a:t>Organized strikes and boycotts that lead to independence; first prime minister and later president-for-life.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vibeghana.com/wp-content/uploads/2011/09/Kwame-Nkrum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16992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Jomo</a:t>
            </a:r>
            <a:r>
              <a:rPr lang="en-US" dirty="0"/>
              <a:t> Kenyatta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Strong leader  in Kenyan nationalist movement.</a:t>
            </a:r>
          </a:p>
          <a:p>
            <a:r>
              <a:rPr lang="en-US" dirty="0" smtClean="0"/>
              <a:t>Not connected to Mau </a:t>
            </a:r>
            <a:r>
              <a:rPr lang="en-US" dirty="0" err="1" smtClean="0"/>
              <a:t>Mau</a:t>
            </a:r>
            <a:r>
              <a:rPr lang="en-US" dirty="0" smtClean="0"/>
              <a:t> (used guerrilla tactics to force white farmers out), but refused to condemn them.</a:t>
            </a:r>
          </a:p>
          <a:p>
            <a:r>
              <a:rPr lang="en-US" dirty="0" smtClean="0"/>
              <a:t>Became first president of new nation; worked to unite various ethnic and language groups.</a:t>
            </a:r>
            <a:endParaRPr lang="en-US" dirty="0"/>
          </a:p>
        </p:txBody>
      </p:sp>
      <p:pic>
        <p:nvPicPr>
          <p:cNvPr id="1026" name="Picture 2" descr="http://www.animalorphanagekenya.org/site/wp-content/uploads/Jomo-Kenyatt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3"/>
          <a:stretch/>
        </p:blipFill>
        <p:spPr bwMode="auto">
          <a:xfrm>
            <a:off x="5029200" y="2172268"/>
            <a:ext cx="3581400" cy="39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Ahmed Ben Bella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Leader of </a:t>
            </a:r>
            <a:r>
              <a:rPr lang="en-US" i="1" dirty="0" smtClean="0"/>
              <a:t>Algerian National Liberation Front </a:t>
            </a:r>
            <a:r>
              <a:rPr lang="en-US" dirty="0" smtClean="0"/>
              <a:t>(FLN).</a:t>
            </a:r>
          </a:p>
          <a:p>
            <a:r>
              <a:rPr lang="en-US" dirty="0" smtClean="0"/>
              <a:t>FLN announced intention to fight for independence of Algeria in 1954;  country gained independence 1962.</a:t>
            </a:r>
          </a:p>
          <a:p>
            <a:r>
              <a:rPr lang="en-US" dirty="0" smtClean="0"/>
              <a:t>Became first president of independent Algeria; unsuccessfully tried to turn it in Socialist state. </a:t>
            </a:r>
          </a:p>
          <a:p>
            <a:endParaRPr lang="en-US" dirty="0" smtClean="0"/>
          </a:p>
        </p:txBody>
      </p:sp>
      <p:pic>
        <p:nvPicPr>
          <p:cNvPr id="1028" name="Picture 4" descr="http://www.nationsonline.org/gallery/Algeria/Ahmed-Ben-B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9146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Mobutu </a:t>
            </a:r>
            <a:r>
              <a:rPr lang="en-US" dirty="0" err="1"/>
              <a:t>Sese</a:t>
            </a:r>
            <a:r>
              <a:rPr lang="en-US" dirty="0"/>
              <a:t> </a:t>
            </a:r>
            <a:r>
              <a:rPr lang="en-US" dirty="0" err="1"/>
              <a:t>Seko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Congo’s independence from Belgium in 1960 created upheaval.</a:t>
            </a:r>
          </a:p>
          <a:p>
            <a:r>
              <a:rPr lang="en-US" dirty="0" smtClean="0"/>
              <a:t>Mobuto seized power in 1965; ruled country that he renamed Zaire for 32 years. </a:t>
            </a:r>
          </a:p>
          <a:p>
            <a:r>
              <a:rPr lang="en-US" dirty="0" smtClean="0"/>
              <a:t>Used force, one-party rule and gifts to supporters to maintain control. </a:t>
            </a:r>
          </a:p>
          <a:p>
            <a:r>
              <a:rPr lang="en-US" dirty="0" smtClean="0"/>
              <a:t>Overthrown in 1997.</a:t>
            </a:r>
          </a:p>
        </p:txBody>
      </p:sp>
      <p:pic>
        <p:nvPicPr>
          <p:cNvPr id="2050" name="Picture 2" descr="http://media.npr.org/images/webonly/congo_primer/seku200x-c18d33771ee38dc96041fda7caf39077a0659707-s6-c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2914650" cy="38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160925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system where power is shard between state governments and central authority.</a:t>
            </a:r>
          </a:p>
          <a:p>
            <a:r>
              <a:rPr lang="en-US" b="1" dirty="0" smtClean="0"/>
              <a:t>EXAMPLES: </a:t>
            </a:r>
          </a:p>
          <a:p>
            <a:pPr lvl="1"/>
            <a:r>
              <a:rPr lang="en-US" smtClean="0"/>
              <a:t>Nigeria</a:t>
            </a:r>
            <a:r>
              <a:rPr lang="en-US" b="1" smtClean="0"/>
              <a:t> </a:t>
            </a:r>
            <a:endParaRPr lang="en-US" b="1" dirty="0" smtClean="0"/>
          </a:p>
          <a:p>
            <a:pPr lvl="1"/>
            <a:r>
              <a:rPr lang="en-US" dirty="0" smtClean="0"/>
              <a:t>Switzerland</a:t>
            </a:r>
          </a:p>
          <a:p>
            <a:pPr lvl="1"/>
            <a:r>
              <a:rPr lang="en-US" dirty="0" smtClean="0"/>
              <a:t>USA</a:t>
            </a:r>
          </a:p>
        </p:txBody>
      </p:sp>
      <p:pic>
        <p:nvPicPr>
          <p:cNvPr id="3074" name="Picture 2" descr="http://www.posterenvy.com/catalog/ss057thumb%20-%20The%20Federal%20System%20Shared%20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78372"/>
            <a:ext cx="5563569" cy="37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Imperialism</a:t>
            </a:r>
            <a:endParaRPr lang="en-US" dirty="0"/>
          </a:p>
        </p:txBody>
      </p:sp>
      <p:pic>
        <p:nvPicPr>
          <p:cNvPr id="4100" name="Picture 4" descr="http://edu.glogster.com/media/2/9/21/84/92184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800600" cy="460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exercise of government and control by military authorities over the civilian population of a </a:t>
            </a:r>
            <a:r>
              <a:rPr lang="en-US" dirty="0" smtClean="0"/>
              <a:t>specific </a:t>
            </a:r>
            <a:r>
              <a:rPr lang="en-US" dirty="0"/>
              <a:t>territory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Usually an </a:t>
            </a:r>
            <a:r>
              <a:rPr lang="en-US" dirty="0"/>
              <a:t>extreme and rare measure used to control society during war or periods of civil unrest or chaos.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darkgovernment.com/news/wp-content/uploads/2008/10/state-police-armored-vehic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4"/>
          <a:stretch/>
        </p:blipFill>
        <p:spPr bwMode="auto">
          <a:xfrm>
            <a:off x="4953000" y="2133600"/>
            <a:ext cx="3547281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38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7" y="2039112"/>
            <a:ext cx="4997577" cy="3950208"/>
          </a:xfrm>
        </p:spPr>
        <p:txBody>
          <a:bodyPr/>
          <a:lstStyle/>
          <a:p>
            <a:r>
              <a:rPr lang="en-US" dirty="0" smtClean="0"/>
              <a:t>Someone who disagrees with </a:t>
            </a:r>
            <a:r>
              <a:rPr lang="en-US" dirty="0"/>
              <a:t>an established religious or political system, organization, or </a:t>
            </a:r>
            <a:r>
              <a:rPr lang="en-US" dirty="0" smtClean="0"/>
              <a:t>belief.</a:t>
            </a:r>
            <a:endParaRPr lang="en-US" dirty="0"/>
          </a:p>
        </p:txBody>
      </p:sp>
      <p:pic>
        <p:nvPicPr>
          <p:cNvPr id="5122" name="Picture 2" descr="http://ourblackstars.com/wp-content/uploads/2012/12/Nelson-Mandela-Picture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12230"/>
            <a:ext cx="2755440" cy="27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osaparksfacts.com/images/civil-rights/rosa-parks-getting-arres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93344"/>
            <a:ext cx="3867477" cy="27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0150" y="4782771"/>
            <a:ext cx="264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itchFamily="34" charset="0"/>
              </a:rPr>
              <a:t>Nelson Mandela burning passbook required by law.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3766" y="560281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itchFamily="34" charset="0"/>
              </a:rPr>
              <a:t>Rosa Parks arrested for disobeying  the law. 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3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Apartheid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Literally </a:t>
            </a:r>
            <a:r>
              <a:rPr lang="en-US" b="1" i="1" dirty="0" smtClean="0">
                <a:solidFill>
                  <a:schemeClr val="tx1"/>
                </a:solidFill>
              </a:rPr>
              <a:t>"</a:t>
            </a:r>
            <a:r>
              <a:rPr lang="en-US" b="1" i="1" dirty="0">
                <a:solidFill>
                  <a:schemeClr val="tx1"/>
                </a:solidFill>
              </a:rPr>
              <a:t>the state of being </a:t>
            </a:r>
            <a:r>
              <a:rPr lang="en-US" b="1" i="1" dirty="0" smtClean="0">
                <a:solidFill>
                  <a:schemeClr val="tx1"/>
                </a:solidFill>
              </a:rPr>
              <a:t>apart“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System of racial segregation enforced through legislation by the National Party in South Africa 1948 to 1994.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rights of the majority black inhabitants of South Africa were curtailed and </a:t>
            </a:r>
            <a:r>
              <a:rPr lang="en-US" dirty="0" smtClean="0">
                <a:solidFill>
                  <a:schemeClr val="tx1"/>
                </a:solidFill>
              </a:rPr>
              <a:t>minority rule of Afrikaners was </a:t>
            </a:r>
            <a:r>
              <a:rPr lang="en-US" dirty="0">
                <a:solidFill>
                  <a:schemeClr val="tx1"/>
                </a:solidFill>
              </a:rPr>
              <a:t>maintained. </a:t>
            </a:r>
          </a:p>
        </p:txBody>
      </p:sp>
      <p:pic>
        <p:nvPicPr>
          <p:cNvPr id="6146" name="Picture 2" descr="http://kora.matrix.msu.edu/files/101/596/65-254-1E-168-overcoming_apartheid-a0a0f9-a_3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828800"/>
            <a:ext cx="276744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7870" y="5562600"/>
            <a:ext cx="2794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itchFamily="34" charset="0"/>
              </a:rPr>
              <a:t>P</a:t>
            </a:r>
            <a:r>
              <a:rPr lang="en-US" sz="1400" b="1" dirty="0" smtClean="0">
                <a:latin typeface="Arial Narrow" pitchFamily="34" charset="0"/>
              </a:rPr>
              <a:t>hotograph </a:t>
            </a:r>
            <a:r>
              <a:rPr lang="en-US" sz="1400" b="1" dirty="0">
                <a:latin typeface="Arial Narrow" pitchFamily="34" charset="0"/>
              </a:rPr>
              <a:t>of the dying Hector </a:t>
            </a:r>
            <a:r>
              <a:rPr lang="en-US" sz="1400" b="1" dirty="0" err="1">
                <a:latin typeface="Arial Narrow" pitchFamily="34" charset="0"/>
              </a:rPr>
              <a:t>Pieterson</a:t>
            </a:r>
            <a:r>
              <a:rPr lang="en-US" sz="1400" b="1" dirty="0">
                <a:latin typeface="Arial Narrow" pitchFamily="34" charset="0"/>
              </a:rPr>
              <a:t> being carried by a fellow student </a:t>
            </a:r>
            <a:r>
              <a:rPr lang="en-US" sz="1400" b="1" dirty="0" smtClean="0">
                <a:latin typeface="Arial Narrow" pitchFamily="34" charset="0"/>
              </a:rPr>
              <a:t>during Soweto Riots in South Africa, 1976.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38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Nelson Mandela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South African anti-apartheid revolutionary and </a:t>
            </a:r>
            <a:r>
              <a:rPr lang="en-US" dirty="0" smtClean="0"/>
              <a:t>politician; leader of ANC.</a:t>
            </a:r>
          </a:p>
          <a:p>
            <a:r>
              <a:rPr lang="en-US" dirty="0" smtClean="0"/>
              <a:t>Imprisoned when he joined armed struggle against apartheid.</a:t>
            </a:r>
          </a:p>
          <a:p>
            <a:r>
              <a:rPr lang="en-US" smtClean="0"/>
              <a:t>President </a:t>
            </a:r>
            <a:r>
              <a:rPr lang="en-US" dirty="0"/>
              <a:t>of South Africa from 1994 to 1999. </a:t>
            </a:r>
            <a:endParaRPr lang="en-US" dirty="0" smtClean="0"/>
          </a:p>
        </p:txBody>
      </p:sp>
      <p:pic>
        <p:nvPicPr>
          <p:cNvPr id="7170" name="Picture 2" descr="http://i.i.cbsi.com/cnwk.1d/i/tim/2013/04/06/Nelson_MAndela_163447973_640x480_480x3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r="11127"/>
          <a:stretch/>
        </p:blipFill>
        <p:spPr bwMode="auto">
          <a:xfrm>
            <a:off x="5554639" y="4026090"/>
            <a:ext cx="2979761" cy="23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yhero.com/images/guest/g225759/hero63794/g225759_u73380_person_nelson_mandela_in_pris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971800" cy="19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3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Industrial Revolution led to  need for raw materials and new markets.</a:t>
            </a:r>
          </a:p>
          <a:p>
            <a:r>
              <a:rPr lang="en-US" i="1" dirty="0" smtClean="0"/>
              <a:t>“Scramble for Africa” - </a:t>
            </a:r>
            <a:r>
              <a:rPr lang="en-US" dirty="0" smtClean="0"/>
              <a:t>a </a:t>
            </a:r>
            <a:r>
              <a:rPr lang="en-US" dirty="0"/>
              <a:t>process of invasion, occupation, colonization and annexation </a:t>
            </a:r>
            <a:r>
              <a:rPr lang="en-US" dirty="0" smtClean="0"/>
              <a:t>of African territory.</a:t>
            </a:r>
            <a:endParaRPr lang="en-US" i="1" dirty="0" smtClean="0"/>
          </a:p>
          <a:p>
            <a:r>
              <a:rPr lang="en-US" dirty="0" smtClean="0"/>
              <a:t>Stronger countries dominated political, economic and social life in weaker countries. </a:t>
            </a:r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2050" name="Picture 2" descr="http://wfps.k12.mt.us/teachers/carmichaelg/new_p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1731818"/>
            <a:ext cx="33147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Belief that </a:t>
            </a:r>
            <a:r>
              <a:rPr lang="en-US" dirty="0"/>
              <a:t>inherent differences among the various </a:t>
            </a:r>
            <a:r>
              <a:rPr lang="en-US" dirty="0" smtClean="0"/>
              <a:t>human races determine </a:t>
            </a:r>
            <a:r>
              <a:rPr lang="en-US" dirty="0"/>
              <a:t>cultural or individual </a:t>
            </a:r>
            <a:r>
              <a:rPr lang="en-US" dirty="0" smtClean="0"/>
              <a:t>achievement.</a:t>
            </a:r>
          </a:p>
          <a:p>
            <a:r>
              <a:rPr lang="en-US" dirty="0" smtClean="0"/>
              <a:t>Usually involves </a:t>
            </a:r>
            <a:r>
              <a:rPr lang="en-US" dirty="0"/>
              <a:t>the idea that </a:t>
            </a:r>
            <a:r>
              <a:rPr lang="en-US" dirty="0" smtClean="0"/>
              <a:t>one race is </a:t>
            </a:r>
            <a:r>
              <a:rPr lang="en-US" dirty="0"/>
              <a:t>superior and has the right to rule others. </a:t>
            </a:r>
          </a:p>
          <a:p>
            <a:endParaRPr lang="en-US" dirty="0"/>
          </a:p>
        </p:txBody>
      </p:sp>
      <p:pic>
        <p:nvPicPr>
          <p:cNvPr id="3076" name="Picture 4" descr="http://americanradioworks.publicradio.org/features/remembering/images/watercoo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799"/>
            <a:ext cx="2914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hannel4.com/assets/programmes/images/endgame/timeline-of-south-african-history-1994/endgame-timeline-of-south-african-history-1994-20090501121927_412x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4114799"/>
            <a:ext cx="419493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Darwinism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Social theory - strongest and fittest were considered superior.</a:t>
            </a:r>
          </a:p>
          <a:p>
            <a:r>
              <a:rPr lang="en-US" dirty="0" smtClean="0"/>
              <a:t>Non-Europeans were considered lower on social scale as they lacked technological progress of Europeans.</a:t>
            </a:r>
          </a:p>
          <a:p>
            <a:r>
              <a:rPr lang="en-US" dirty="0" smtClean="0"/>
              <a:t>Europeans believed they had right to bring progress to other countries.</a:t>
            </a:r>
            <a:endParaRPr lang="en-US" dirty="0"/>
          </a:p>
        </p:txBody>
      </p:sp>
      <p:pic>
        <p:nvPicPr>
          <p:cNvPr id="4098" name="Picture 2" descr="http://s3.hubimg.com/u/4420898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464594" cy="38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5629962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Herbert Spencer, </a:t>
            </a:r>
            <a:endParaRPr lang="en-US" b="1" dirty="0" smtClean="0"/>
          </a:p>
          <a:p>
            <a:pPr algn="ctr"/>
            <a:r>
              <a:rPr lang="en-US" b="1" dirty="0" smtClean="0"/>
              <a:t>the </a:t>
            </a:r>
            <a:r>
              <a:rPr lang="en-US" b="1" dirty="0"/>
              <a:t>father of </a:t>
            </a:r>
            <a:endParaRPr lang="en-US" b="1" dirty="0" smtClean="0"/>
          </a:p>
          <a:p>
            <a:pPr algn="ctr"/>
            <a:r>
              <a:rPr lang="en-US" b="1" dirty="0" smtClean="0"/>
              <a:t>Social </a:t>
            </a:r>
            <a:r>
              <a:rPr lang="en-US" b="1" dirty="0"/>
              <a:t>Darwinism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Berlin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657600" cy="39502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1884-1885 </a:t>
            </a:r>
          </a:p>
          <a:p>
            <a:r>
              <a:rPr lang="en-US" dirty="0" smtClean="0"/>
              <a:t>14 European countries met in Berlin </a:t>
            </a:r>
          </a:p>
          <a:p>
            <a:r>
              <a:rPr lang="en-US" dirty="0" smtClean="0"/>
              <a:t>Purpose was to lay down rules for division of Africa.</a:t>
            </a:r>
          </a:p>
          <a:p>
            <a:r>
              <a:rPr lang="en-US" dirty="0" smtClean="0"/>
              <a:t>No thought about how African ethnic or language groups were distributed.</a:t>
            </a:r>
          </a:p>
          <a:p>
            <a:r>
              <a:rPr lang="en-US" dirty="0" smtClean="0"/>
              <a:t>No African leaders invited.</a:t>
            </a:r>
          </a:p>
          <a:p>
            <a:r>
              <a:rPr lang="en-US" dirty="0" smtClean="0"/>
              <a:t>By 1914 only Ethiopia and Liberia free from European control.</a:t>
            </a:r>
            <a:endParaRPr lang="en-US" dirty="0"/>
          </a:p>
        </p:txBody>
      </p:sp>
      <p:pic>
        <p:nvPicPr>
          <p:cNvPr id="5122" name="Picture 2" descr="http://congoconference2011.files.wordpress.com/2011/11/berlin_conference_nov-15-18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5813"/>
            <a:ext cx="4114799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Zulu chief - South Africa</a:t>
            </a:r>
          </a:p>
          <a:p>
            <a:r>
              <a:rPr lang="en-US" dirty="0" smtClean="0"/>
              <a:t>Had good military organization and highly disciplined warriors.</a:t>
            </a:r>
          </a:p>
          <a:p>
            <a:r>
              <a:rPr lang="en-US" dirty="0" smtClean="0"/>
              <a:t>1816 created large centralized state.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badassoftheweek.com/shakazul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0765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Europeans to settle in South Africa were Dutch; purpose to build half way station for ships.</a:t>
            </a:r>
          </a:p>
          <a:p>
            <a:r>
              <a:rPr lang="en-US" dirty="0" smtClean="0"/>
              <a:t>Dutch settlers known as </a:t>
            </a:r>
            <a:r>
              <a:rPr lang="en-US" b="1" i="1" dirty="0" smtClean="0"/>
              <a:t>Boers</a:t>
            </a:r>
            <a:r>
              <a:rPr lang="en-US" dirty="0" smtClean="0"/>
              <a:t> took land from Africans and established large farms. </a:t>
            </a:r>
            <a:endParaRPr lang="en-US" dirty="0"/>
          </a:p>
        </p:txBody>
      </p:sp>
      <p:pic>
        <p:nvPicPr>
          <p:cNvPr id="2050" name="Picture 2" descr="http://upload.wikimedia.org/wikipedia/commons/3/3f/Charles_Bell_-_Jan_van_Riebeeck_se_aankoms_aan_die_Ka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31" y="2209799"/>
            <a:ext cx="402816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Trek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Boers (Dutch Farmers) in South Africa moved inland to escape British Rule.</a:t>
            </a:r>
          </a:p>
          <a:p>
            <a:r>
              <a:rPr lang="en-US" dirty="0" smtClean="0"/>
              <a:t>Fierce fighting with ensued between Boers and African groups such as Zulus.</a:t>
            </a:r>
          </a:p>
          <a:p>
            <a:endParaRPr lang="en-US" dirty="0"/>
          </a:p>
        </p:txBody>
      </p:sp>
      <p:pic>
        <p:nvPicPr>
          <p:cNvPr id="3076" name="Picture 4" descr="The Great Trek South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09" y="1752600"/>
            <a:ext cx="307386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oortrekker-history.co.za/graphics/migr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09" y="3962400"/>
            <a:ext cx="3086100" cy="22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2582</TotalTime>
  <Words>802</Words>
  <Application>Microsoft Office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Sketchbook</vt:lpstr>
      <vt:lpstr>Age of Imperialism (1850 – 1914)</vt:lpstr>
      <vt:lpstr>European Imperialism</vt:lpstr>
      <vt:lpstr>Imperialism</vt:lpstr>
      <vt:lpstr>Racism</vt:lpstr>
      <vt:lpstr>Social Darwinism</vt:lpstr>
      <vt:lpstr>Berlin Conference</vt:lpstr>
      <vt:lpstr>Shaka</vt:lpstr>
      <vt:lpstr>Boer</vt:lpstr>
      <vt:lpstr>Great Trek</vt:lpstr>
      <vt:lpstr>Boer War</vt:lpstr>
      <vt:lpstr>Paternalism</vt:lpstr>
      <vt:lpstr>Assimilation</vt:lpstr>
      <vt:lpstr>Menelik II</vt:lpstr>
      <vt:lpstr>Negritude Movement</vt:lpstr>
      <vt:lpstr>Kwame Nkrumah</vt:lpstr>
      <vt:lpstr>Jomo Kenyatta</vt:lpstr>
      <vt:lpstr>Ahmed Ben Bella</vt:lpstr>
      <vt:lpstr>Mobutu Sese Seko</vt:lpstr>
      <vt:lpstr>Federal System</vt:lpstr>
      <vt:lpstr>Martial Law</vt:lpstr>
      <vt:lpstr>Dissident</vt:lpstr>
      <vt:lpstr>Apartheid</vt:lpstr>
      <vt:lpstr>Nelson Mandela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257</cp:revision>
  <dcterms:created xsi:type="dcterms:W3CDTF">2012-08-30T19:29:10Z</dcterms:created>
  <dcterms:modified xsi:type="dcterms:W3CDTF">2014-05-21T16:13:17Z</dcterms:modified>
</cp:coreProperties>
</file>