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9"/>
  </p:notesMasterIdLst>
  <p:sldIdLst>
    <p:sldId id="394" r:id="rId2"/>
    <p:sldId id="413" r:id="rId3"/>
    <p:sldId id="512" r:id="rId4"/>
    <p:sldId id="513" r:id="rId5"/>
    <p:sldId id="514" r:id="rId6"/>
    <p:sldId id="515" r:id="rId7"/>
    <p:sldId id="516" r:id="rId8"/>
    <p:sldId id="414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415" r:id="rId20"/>
    <p:sldId id="527" r:id="rId21"/>
    <p:sldId id="528" r:id="rId22"/>
    <p:sldId id="529" r:id="rId23"/>
    <p:sldId id="530" r:id="rId24"/>
    <p:sldId id="531" r:id="rId25"/>
    <p:sldId id="416" r:id="rId26"/>
    <p:sldId id="534" r:id="rId27"/>
    <p:sldId id="535" r:id="rId28"/>
    <p:sldId id="536" r:id="rId29"/>
    <p:sldId id="537" r:id="rId30"/>
    <p:sldId id="532" r:id="rId31"/>
    <p:sldId id="538" r:id="rId32"/>
    <p:sldId id="539" r:id="rId33"/>
    <p:sldId id="540" r:id="rId34"/>
    <p:sldId id="541" r:id="rId35"/>
    <p:sldId id="533" r:id="rId36"/>
    <p:sldId id="542" r:id="rId37"/>
    <p:sldId id="54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97"/>
    <a:srgbClr val="2B794E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24" autoAdjust="0"/>
  </p:normalViewPr>
  <p:slideViewPr>
    <p:cSldViewPr>
      <p:cViewPr>
        <p:scale>
          <a:sx n="77" d="100"/>
          <a:sy n="77" d="100"/>
        </p:scale>
        <p:origin x="-3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729D-EE50-49F4-AEA0-A79135211F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1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524000"/>
          </a:xfrm>
        </p:spPr>
        <p:txBody>
          <a:bodyPr/>
          <a:lstStyle/>
          <a:p>
            <a:r>
              <a:rPr lang="en-US" sz="5400" dirty="0" smtClean="0"/>
              <a:t>East Asia </a:t>
            </a:r>
            <a:br>
              <a:rPr lang="en-US" sz="5400" dirty="0" smtClean="0"/>
            </a:br>
            <a:r>
              <a:rPr lang="en-US" sz="3600" dirty="0"/>
              <a:t>3</a:t>
            </a:r>
            <a:r>
              <a:rPr lang="en-US" sz="3600" dirty="0" smtClean="0"/>
              <a:t>500 B.C. – A.D. 1350</a:t>
            </a:r>
            <a:endParaRPr lang="en-US" sz="3600" dirty="0"/>
          </a:p>
        </p:txBody>
      </p:sp>
      <p:pic>
        <p:nvPicPr>
          <p:cNvPr id="1026" name="Picture 2" descr="http://www.chinese-swords-guide.com/images/ancient-china-Qing-fla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941"/>
          <a:stretch/>
        </p:blipFill>
        <p:spPr bwMode="auto">
          <a:xfrm>
            <a:off x="990600" y="1962325"/>
            <a:ext cx="7543800" cy="44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9708" y="3008530"/>
            <a:ext cx="186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F5897"/>
                </a:solidFill>
              </a:rPr>
              <a:t>UNIT </a:t>
            </a:r>
            <a:r>
              <a:rPr lang="en-US" sz="3600" b="1" dirty="0" smtClean="0">
                <a:solidFill>
                  <a:srgbClr val="2F5897"/>
                </a:solidFill>
              </a:rPr>
              <a:t>4</a:t>
            </a:r>
            <a:endParaRPr lang="en-US" sz="36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Filial Piety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Three of Confucius’ relationships based on family.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Stressed that children should practice filial piety, or respect for parents and ancestors.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Should devote oneself to parents during lifetime; honor memories after death.</a:t>
            </a:r>
          </a:p>
        </p:txBody>
      </p:sp>
      <p:pic>
        <p:nvPicPr>
          <p:cNvPr id="10242" name="Picture 2" descr="http://history.cultural-china.com/chinaWH/upload/upfiles/2010-09/20/the_book_on_filial_piety__confucian_classic_treatisefe9e1926bdaf00091c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2" y="1371601"/>
            <a:ext cx="3255816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ureinsight.org/pi/pi_images/20054/2005_4_14_xiao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2" y="4083908"/>
            <a:ext cx="3289300" cy="24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9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Confucius believed education could transform humbly born person into a gentleman.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Laid groundwork for government bureaucracy and  training of civil servants.</a:t>
            </a:r>
          </a:p>
        </p:txBody>
      </p:sp>
      <p:pic>
        <p:nvPicPr>
          <p:cNvPr id="1026" name="Picture 2" descr="http://www.crystalinks.com/confucius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971800" cy="46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9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Another ethical system in China developed by </a:t>
            </a:r>
            <a:r>
              <a:rPr lang="en-US" dirty="0" err="1" smtClean="0">
                <a:solidFill>
                  <a:schemeClr val="tx1"/>
                </a:solidFill>
              </a:rPr>
              <a:t>Laozi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Believed </a:t>
            </a:r>
            <a:r>
              <a:rPr lang="en-US" b="1" i="1" dirty="0" smtClean="0">
                <a:solidFill>
                  <a:schemeClr val="tx1"/>
                </a:solidFill>
              </a:rPr>
              <a:t>Dao</a:t>
            </a:r>
            <a:r>
              <a:rPr lang="en-US" i="1" dirty="0" smtClean="0">
                <a:solidFill>
                  <a:schemeClr val="tx1"/>
                </a:solidFill>
              </a:rPr>
              <a:t> (the Way) </a:t>
            </a:r>
            <a:r>
              <a:rPr lang="en-US" dirty="0" smtClean="0">
                <a:solidFill>
                  <a:schemeClr val="tx1"/>
                </a:solidFill>
              </a:rPr>
              <a:t>guides all things in Nature, but humans no longer listen.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Search for knowledge and understanding of Nature lead to development in alchemy, astronomy and medicine.</a:t>
            </a:r>
          </a:p>
          <a:p>
            <a:endParaRPr lang="en-US" dirty="0"/>
          </a:p>
        </p:txBody>
      </p:sp>
      <p:pic>
        <p:nvPicPr>
          <p:cNvPr id="2052" name="Picture 4" descr="http://people.hofstra.edu/Ann_Marie_Burlein/RELI_75/daoism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4340"/>
            <a:ext cx="2514600" cy="45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1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Legalism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Highly organized and efficient government key to restoring order in society.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Believed government should use law to end civil disorder and restore harmony.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Rewarded people who followed laws; harsh punishments for those that disobeyed. </a:t>
            </a:r>
          </a:p>
        </p:txBody>
      </p:sp>
      <p:pic>
        <p:nvPicPr>
          <p:cNvPr id="3074" name="Picture 2" descr="http://english.eastday.com/e/zx/images/01461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86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Book of oracles used to solve ethical or practical problems.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Used the book by throwing a set of coins and interpreting the results.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asenseofserenity.ca/images/largeIching%20Co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6" y="1219200"/>
            <a:ext cx="2916195" cy="22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oomaukblogimages.psychicphoneservice.co.uk/2012/02/lin-zexu-memorial-museum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4" y="3733800"/>
            <a:ext cx="340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Yin and Yang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powers represent the natural rhythms of life.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Yin represents all that is cold, dark, soft and mysterious.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Yang represents all that </a:t>
            </a:r>
            <a:r>
              <a:rPr lang="en-US" dirty="0">
                <a:solidFill>
                  <a:schemeClr val="tx1"/>
                </a:solidFill>
              </a:rPr>
              <a:t>is bright, hard and </a:t>
            </a:r>
            <a:r>
              <a:rPr lang="en-US" dirty="0" smtClean="0">
                <a:solidFill>
                  <a:schemeClr val="tx1"/>
                </a:solidFill>
              </a:rPr>
              <a:t>clear.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Symbol is a circle with two halves in perfect harmony.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hQGERAUBxESExQUFxcZERUWFRIVGBUgFxUXFRcdFBoXHScfGB0lHBYaIDssIyc1LSwsGB4zNjAqNSYrLCkBCQoKDAwNDQwMDSkYFBgpKSkpKSkpKSkpKSkpKSkpKSkpKSkpKSkpKSkpKSkpKSkpKSkpKSkpKSkpKSkpKSkpKf/AABEIAOEA4QMBIgACEQEDEQH/xAAcAAEAAwEAAwEAAAAAAAAAAAAABgcIBQEDBAL/xABDEAABAwIDBAYGCAQFBQEAAAABAAIDBBEFBiEHEjFBEyJRYXGBCDJCcoKRFBUjUmKSobEWJDPBQ1RjosJzg7PR4Rf/xAAVAQEBAAAAAAAAAAAAAAAAAAAAAf/EABQRAQAAAAAAAAAAAAAAAAAAAAD/2gAMAwEAAhEDEQA/ALxREQEREBERARFCc07WKTLrzBSb9XVX3W08A33b3Y9wuGnuF3DsQTZcHH890OWLjF6qKNw9i+/Jwv6jLuHmFC24Jjee9caqBhdM6xEEGsxHLeeDcXHa74FIMv7JcOy9YxUwmk5yT2lcT22cN0HwaEHBftofi+mUMKrKv/Uc0xsB7y0O/Uhfk1OZcb/pRUVC3kXEPdqLa6yajjwHmrQa0MFmiw5BeVBWA2f4ziNziePOYSLEQRWHlumOx7wLr3Q7Jakf18fxQ+7LI395CrJRBW8uyWoP9LHsVB75pHfs8L5ajZ9jVDY4VjrpC3gJmEA2+9fpA7zCtJEFIYhmfMuTgXYnDHUxtveQRMkbbtd0G65tvxAcV+8G9JJri0Y3RFo5vheHdvsPt3e12+CuxQTPGyCjzgHPiaKeoOoljAAcf9Vg0f46O7+So6GX9qeHZksKOqYx5sBHL9k+55Df0cfdJUsWOM2ZPqcmTdFi7LXuY3jVkgHNjufhxF9QF0MrbT6/KRAopy+Mf4Mt5I/IE3Zx9khBrdFWeS9ulJmK0eMWpJtPXdeJ5/C8+r4Ot4lWW1weAWEEHgRz8EHlERAREQEREBERAREQEREBc3H8xU+WITNjErYmDS54uPYxo1ce4BcnPW0CDI0V6k787x9hA09aQ3sL/dbfmew2udFFMvbP584zNr9onWN701Eb9HCDa3SNPgOrzt1r8AHzjEcS2uG2Gb+G4abgykfbVA4HdtyI00O7xu53BTrKeRKTJbN3CIgHEWfK6zpH+87kO4WHcu+xgjADAABoANAPBeVAREQEREBERAREQEREHKzNlmDNtO+DFmbzHcDwcw8nMPsuH/w3BIWU875MmyPVOgres3jDIBYSNvoR2HkRyPkTsFRPaXkhueKJ8bQOnju+mceTreqT91w0PkeSDJSnOQtrdVkotY8mem5wvJ6v/Rcblnh6vHS5uoTLEYHObKC1zSQ4EWIINiCORX4RGxcpZ0ps6Q9JhEl7W6SN1hJGTye3+40NjYld1YtwLH58tTNmwmR0cjeYOjhcEteODmmw0Oi0xs22pw56jDJ92KraPtItbOtxdFfi3uvcd41NVOkREBERAREQEREBRbaDnuPItMXv3Xzv6tNDc3kdoL6a7rb3J8BxIXWzHmCLK9NLUYibMjF7Di48Gtb3k2A8VXOzzLcudKo4zmpurj/IQngxoJ3H27Bc7t+Ju7mCg+3Z7s+lllOJZ0vJWydaNjhpTj2dOAeBwHsePCy0RQEREBERAREQEXpra1mHRvkrHtZGwEve4gBoHMkqnMyekayne5mXabpWg/1ZXOYHe6wC9vEg9yC6UVIYH6SG+8DHaMNaeL4XElvwP4/m+auLB8Zhx+Fk2FSNljf6rm/qCDqCOw6hB9qIiAiIgzTt5yuMDxHpqcWjq2l/cHtIEvzu13i8qtFpbb/g4xDC+lA61PKx1+e689E4fNzT8KzSiC99DXPw2RklE9zJGEOY5psWkcCCvQiDU2yvaWzPMG5VlrauIfasGm+OHSMHZ2gcD3EKeLFWDYxLgE8U+HO3JI3bzDx7iCOYIJBHMErWeRM5R54pGT0w3XerNHe5jeBqO8G9weYI53CqpEiIgIiICIoTtZza7K9Fu4cT9JqXCKmDdXXd6zmjtANh+JzUEVxYna9iwpojfDqB29UOBNppNRYEdti0fhEhvqFbscYhAbGAAAAABYADQAAcAo5s9yg3JVDFALdIevUOHtPcBva8wNGjuaFJVAREQEREBERAREQUZ6RuZXtdTUULiGFvTTAe1dzmRg9w3XG3aQeQVIq3vSPwt0NZSz26kkPR3/FG9zj+kjfkVUKIKy9hWbH4LiDKZ7j0NVdpbya8NJY4d5tu94cOwKtFM9kGFOxbF6MRg2icZXnsEYLtfF2634gg1ciIiiIiCObR6UVmFYi13+Xld+RpeP1asglbFz0/o8MxEu/ytR+sLwP3WOkBEREFLdmeeHZGrGyOJMElmVLRrdt9HAfeadR5jmokiDb8MzahrXQuDmuALXAgggi4II4ghftVLsAzp9bUz6KsdeSmF4b8XRk2t8DjbwcwclbSqiIiAqpwxn8fZhnnkuabCx0cQOodLcgkDucHG/4I1O8648Ms0FXUEgGOM7l76uPVjGn4iFxdkOAHAcLg6a/S1F55ieJMti2/fuBvndBNERFAREQEREBERAREQcHOmUIs7Ur6eu6t+tFIBcxuANnAc+JBHME8OKzbmHZLiOXnuDqWSdnsyQNdK0jts0bzfiAWsEQZHwXZhiWOPDaeimYDxfK10LB33eBfyuVoXZrs2jyBC67hLUS26aW1hpwZHfUNB8ydTyAmaICIiAiIghO2bE/qzB6zWxkDYm9++8B3+0OPksqK7PSOzGJH0tFCfUvNN4kFkY8bb5+IKk0QREQEREHcyTmN2U66mqGE2Y8dKB7THdWQflJ8wFsOKUTta6IghwBaRqCDqCO5YgWpdieYfr7CoRKSX05ML79jLGP/AGOaPhKqp6iIgrPbO44qcLw+O/8AOVLeksT6kZG9/wCS/wAPysljBGAGCwAsB2W4KtakfXOa4RyoqMu5es+4/aZvHmFZigIiICIiAiIgIiICIiAiIgIiICIiAvixrF48Agmnr3bscTS558OAHaSbADmSF9j3iMEvIAGpJ0At2rNu2Tab/Fsn0bCHfysTrlw/x3jTe9wcu3U9lggmZcefmeqnqav1pXl1uO6ODWjua0AeS5iIiCIiAiIgK4PRxxr6PVVVM8i0sYkbf70TrEDXm2Qn4e5U+pfslxP6rxihceD5OjPf0rTGL+bgfJBrNF4uiqqzyGPp2P5gmkAuwwxC3YBu/O0I81ZirHZHFauzG7trnD5Szn/krOUBERAREQEREBERAREQEREBF+JZ2wC8zg0dpIA/VR/Fto2HYKD9NroLji1jxK78sdz+iCRr5MVxaLBInS4nKyKNvrOcbDwHae4alVFmX0jI4gW5ap3Pdylm6rR3hjTvO8yFTuY821WbJN/Gp3SEeq3gxnuMGjflc87oJxtP2yPzXvU+Cb0VLwe46Pn977rO7iefYKwREQREQEREBERAXQy/V/QKulkBt0c0T79m7I139lz1+o3bpB7CEG37LyvG8iqqz2SPvWZiHZXyH5yTf+lZirHZ1/I43mGEt3d6SOUDt3i91/PpQfNWcoCIiAiIgIiICIoJtJ2rQ5Fb0cAE1U4XZFfqsvwdKRqB2AanuGqCWY1j0GXYjLi8zIWDm48e5o4uPcBdVBmf0jAwlmWKfe/1Z7gH3Y2m/wA3eSqDMOZajNMxlxiV0jzwvo1g7GNGjR4LloJXi+1PE8ZJ+kVszQfZiPQjw+ztfzUcnxCSqN6iWR57XPc79yvnREeS4u9bVeERAREQEREBERAREQEREBfuFu+5o7SB8yvwuhl6m+m1dKwC+/NE23bvSNH90G0bIvN0VVWG79SZrueFdSacbF0YHbxNqfl94KzlV+2M/UdTg+IMGlPUbkzha+4+zrHS9rNkHH2u9WeDfgoPKIiAiIgIi+XFMSZg8Ms1a7djiY57z3NFzbtP90EQ2qbRm5EpwKazqqYEQNOu6OBkeOwchzPcDbLtZWPxCR8lY9z3vJc9zjcuJ1JJXSzbmaTN1XNU1p1eeo29xG0aMaO4D5m55rjogiIgIiICIiAiIgIiICIiAiIgIiIClWyzD/rLF8PaOUokPEf0gZf+Ciqtn0dMGNXXTzuHVgi3QfxSuAHPXqtf8/BBoeyL9IqqL7S8vfxNhlXE0XeGb8WlzvR9doHebFvxFfPsozD/ABJhdK9xu+NvQy9u9FZtz3lu674lMFUuT3fwDjtZQSdWCt+2pL2ADtXbrbaAeuz/ALbe1BbKIigIiICqH0icyGipYKSA61Dt+X3IyLA+LyD8BVvLMO3jEzX4vKwnSCOKMebelP6yH5IK8RERBERARfThuHSYvLHDQMMkkjg1jRxJP7eJ0AV95V9HumpI2uzK988pHWYxxZG3uBFnO8bjwQZ7RaVxj0f8Ormn6v6amdbqlrzI2/4myXJHg4eKofOWTp8k1LoMSAOm9G9t92Rt7Bzf2I5H5kOEiIgIiICIiAiIgIiIC05sIy+cFwtskws+peZeAvu2DI9eYIbvfGs9ZTy+7NNZT00F/tXgOI9lo1e7yaCfJbGpaZtGxjIAGtY0NYBoAGiwA8gqr2oiICr7bJlp+J0sdXhVxVULhLEWi7i0EF4HbbdD/gI5qwUIug4eTM0MzhRw1NPYF4tI0ew8aPb5Hh2gg8121UNK/wD/ACHFnRy9XDcQdeM8G08l+HY0C9vdLT7BVvKAiIgFZE2mT/SMWxEu5Tvb+U7o/Za7KyNtPpzTYviIdzne789nj9HIIuiIiCIiC6fRwwFs8lXVTAF0YbFF3b93PI7DYNHgXdqvhUB6O2ZmUM1RSVLg0z7r4b83MBDm+JaQfgKv9FFVnpDYS2rw6OYgb8EzbHnuyAtcPMhh+FWmqh9IrMDaakgpGEdJNIJHDsZGCAT2XeRb3XIM+IiIgiIgIiICIiAiKS7PsnPzvWxwR3EY61Q8ewwcfM6NHeewFBbPo9ZO+hwyV1W3rTXjp78mNPXcPecLfB3q5F6aOkbQRxx0rQ1kbWtY0cGhoDWgeAAC9yqiIiAiIg4ub8qxZxpZKevGjtWOtcxuAO69veL+YJHNRDZpmqagkdhOa+rVwD7B5NxURgdXdPtENHiWjXVrlZKiG0TIYzhE19C4Q1kBDqWcXBBB3t1xGu6Tz9k6jmCEuRQfZ9n846X0mYW9BiEGksZAb0lvbj5cNSBprcdU6ThQFmr0gMINBinSgaVETHX72DonD5MafNaVVZbfMsHGcPE8Au+kdvHt3H2bJ8iGu8GlBmtEREEREH7hmdTua6Fxa5pBa4Eggg3BBGoIKuHKvpES0TGszHB09tBNGQx599p6rj3gjwVNogvLGfSSG6RglEd4jR8zxYeLGcfzBU3jeNzZimfPikhkkeesT+gaBoAOFgvhRAREQEREBERARF+4IHVLmtgaXOcQGtaCS4k2AAGpJKD20FC/E5I4qJhfJI4NY0cSSbALVuzXIjMiUgj0dNJZ1S8c3W0a02vut1A8Sea4OyLZWMnM+kYsAauRvDQiBp9lp5vPMjTkNLl1lqqIiICIiAiIgIiIIhnvZ5Hm7cmpHup6yHWnqGaEEatbJbUtv2ai5txIPLyhtIeJhQZ3YKatbYNcbCOoHAOYeAJty0J4a9UWGuHmzJtNnSExYvHe1+jeNHxm1rsd/Y6HmCg7a9dRA2qa5k7Q5rgWuadQQRYg9xBVWMxvEdlB3MwNfX4cCAyqZbpoQeAlF9QOHWNuFncGqxMAzLT5niEuDTMlZzsdWnse06tPcQoMsbQ8mPyRWyQuBMTuvTvPtMJ0ue1vqnvF+YUYWudoWRY8+Upims2Vl3U8lvUdbn2tPAjwPEBZUxrBZsvTyQYnGY5GGzgf0LTzBGoI4oj4UREBERAREQEREBERARFJMnZAq87SbuGRkMB68z7iNni7me4XPlqg4VDQyYlIyOiY6SR5sxjQS5x7gFo/ZVsibk4CoxjckqyOrbrNgBGoYebzwLvIaXLu/kTZpTZDZ/KDpJ3C0k7wN4g2u1oHqNuL2+ZKlqqiIiAiIgIiICIiAiIgIiIPDmh4IeAQdCDz8VXOYtj7DL9JyZO7D6nUncLhE++ti0HqDwG7+FWOiCqIdpeIZLIZn+gc6MGwq6cAtPe4Dq68eLT+FdHG6LCtssIFJUxmdoPRPbYTR87OjdZzmX5HTjYg6qxXNDwQ4XB4g8/FQfH9jWG44d5kJppL336c9H/tsWd+jboM9ZxyBV5Jfu4pGTGTaOZlzG/wPsnudY/uo2tD1mzbGMLY5mCYsKmIixhq2B4I+7aQSNI+QVW43spxSke581A4g3P2G49vC53WxkkeFvBQQpF0ajLlVSO3amlqGO7HQytPyLVzyLcUR4RLLoUmX6mvIFHTVEhIuAyKR1xxuN0ahBz0Uww7ZJimJ26KhkaNNZCyK1+6Qg/IaKX4R6OFTPY4tVQxDsjD5XctNd0DnzPDndBUC6+X8p1WaHbuDU8kuti4CzG8+u89VvmVojAdheG4MQaiN9S7tmddo8GMAafiup9TUzKNrWUzGsa0Wa1oDWgDsA0Cqqfyf6PMVLuyZqk6V3HoYy5sY99+jneVvEq36OjZh7Gx0bGRsaLMYxoa1o7GgaBe5EBERAREQEREBERAREQEREBERAREQEREBeHIiAF6yiIC9hXlEHhq8oiAiIgIiICIiAiIgIiICIiD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GERAUBxESExQUFxcZERUWFRIVGBUgFxUXFRcdFBoXHScfGB0lHBYaIDssIyc1LSwsGB4zNjAqNSYrLCkBCQoKDAwNDQwMDSkYFBgpKSkpKSkpKSkpKSkpKSkpKSkpKSkpKSkpKSkpKSkpKSkpKSkpKSkpKSkpKSkpKSkpKf/AABEIAOEA4QMBIgACEQEDEQH/xAAcAAEAAwEAAwEAAAAAAAAAAAAABgcIBQEDBAL/xABDEAABAwIDBAYGCAQFBQEAAAABAAIDBBEFBiEHEjFBEyJRYXGBCDJCcoKRFBUjUmKSobEWJDPBQ1RjosJzg7PR4Rf/xAAVAQEBAAAAAAAAAAAAAAAAAAAAAf/EABQRAQAAAAAAAAAAAAAAAAAAAAD/2gAMAwEAAhEDEQA/ALxREQEREBERARFCc07WKTLrzBSb9XVX3W08A33b3Y9wuGnuF3DsQTZcHH890OWLjF6qKNw9i+/Jwv6jLuHmFC24Jjee9caqBhdM6xEEGsxHLeeDcXHa74FIMv7JcOy9YxUwmk5yT2lcT22cN0HwaEHBftofi+mUMKrKv/Uc0xsB7y0O/Uhfk1OZcb/pRUVC3kXEPdqLa6yajjwHmrQa0MFmiw5BeVBWA2f4ziNziePOYSLEQRWHlumOx7wLr3Q7Jakf18fxQ+7LI395CrJRBW8uyWoP9LHsVB75pHfs8L5ajZ9jVDY4VjrpC3gJmEA2+9fpA7zCtJEFIYhmfMuTgXYnDHUxtveQRMkbbtd0G65tvxAcV+8G9JJri0Y3RFo5vheHdvsPt3e12+CuxQTPGyCjzgHPiaKeoOoljAAcf9Vg0f46O7+So6GX9qeHZksKOqYx5sBHL9k+55Df0cfdJUsWOM2ZPqcmTdFi7LXuY3jVkgHNjufhxF9QF0MrbT6/KRAopy+Mf4Mt5I/IE3Zx9khBrdFWeS9ulJmK0eMWpJtPXdeJ5/C8+r4Ot4lWW1weAWEEHgRz8EHlERAREQEREBERAREQEREBc3H8xU+WITNjErYmDS54uPYxo1ce4BcnPW0CDI0V6k787x9hA09aQ3sL/dbfmew2udFFMvbP584zNr9onWN701Eb9HCDa3SNPgOrzt1r8AHzjEcS2uG2Gb+G4abgykfbVA4HdtyI00O7xu53BTrKeRKTJbN3CIgHEWfK6zpH+87kO4WHcu+xgjADAABoANAPBeVAREQEREBERAREQEREHKzNlmDNtO+DFmbzHcDwcw8nMPsuH/w3BIWU875MmyPVOgres3jDIBYSNvoR2HkRyPkTsFRPaXkhueKJ8bQOnju+mceTreqT91w0PkeSDJSnOQtrdVkotY8mem5wvJ6v/Rcblnh6vHS5uoTLEYHObKC1zSQ4EWIINiCORX4RGxcpZ0ps6Q9JhEl7W6SN1hJGTye3+40NjYld1YtwLH58tTNmwmR0cjeYOjhcEteODmmw0Oi0xs22pw56jDJ92KraPtItbOtxdFfi3uvcd41NVOkREBERAREQEREBRbaDnuPItMXv3Xzv6tNDc3kdoL6a7rb3J8BxIXWzHmCLK9NLUYibMjF7Di48Gtb3k2A8VXOzzLcudKo4zmpurj/IQngxoJ3H27Bc7t+Ju7mCg+3Z7s+lllOJZ0vJWydaNjhpTj2dOAeBwHsePCy0RQEREBERAREQEXpra1mHRvkrHtZGwEve4gBoHMkqnMyekayne5mXabpWg/1ZXOYHe6wC9vEg9yC6UVIYH6SG+8DHaMNaeL4XElvwP4/m+auLB8Zhx+Fk2FSNljf6rm/qCDqCOw6hB9qIiAiIgzTt5yuMDxHpqcWjq2l/cHtIEvzu13i8qtFpbb/g4xDC+lA61PKx1+e689E4fNzT8KzSiC99DXPw2RklE9zJGEOY5psWkcCCvQiDU2yvaWzPMG5VlrauIfasGm+OHSMHZ2gcD3EKeLFWDYxLgE8U+HO3JI3bzDx7iCOYIJBHMErWeRM5R54pGT0w3XerNHe5jeBqO8G9weYI53CqpEiIgIiICIoTtZza7K9Fu4cT9JqXCKmDdXXd6zmjtANh+JzUEVxYna9iwpojfDqB29UOBNppNRYEdti0fhEhvqFbscYhAbGAAAAABYADQAAcAo5s9yg3JVDFALdIevUOHtPcBva8wNGjuaFJVAREQEREBERAREQUZ6RuZXtdTUULiGFvTTAe1dzmRg9w3XG3aQeQVIq3vSPwt0NZSz26kkPR3/FG9zj+kjfkVUKIKy9hWbH4LiDKZ7j0NVdpbya8NJY4d5tu94cOwKtFM9kGFOxbF6MRg2icZXnsEYLtfF2634gg1ciIiiIiCObR6UVmFYi13+Xld+RpeP1asglbFz0/o8MxEu/ytR+sLwP3WOkBEREFLdmeeHZGrGyOJMElmVLRrdt9HAfeadR5jmokiDb8MzahrXQuDmuALXAgggi4II4ghftVLsAzp9bUz6KsdeSmF4b8XRk2t8DjbwcwclbSqiIiAqpwxn8fZhnnkuabCx0cQOodLcgkDucHG/4I1O8648Ms0FXUEgGOM7l76uPVjGn4iFxdkOAHAcLg6a/S1F55ieJMti2/fuBvndBNERFAREQEREBERAREQcHOmUIs7Ur6eu6t+tFIBcxuANnAc+JBHME8OKzbmHZLiOXnuDqWSdnsyQNdK0jts0bzfiAWsEQZHwXZhiWOPDaeimYDxfK10LB33eBfyuVoXZrs2jyBC67hLUS26aW1hpwZHfUNB8ydTyAmaICIiAiIghO2bE/qzB6zWxkDYm9++8B3+0OPksqK7PSOzGJH0tFCfUvNN4kFkY8bb5+IKk0QREQEREHcyTmN2U66mqGE2Y8dKB7THdWQflJ8wFsOKUTta6IghwBaRqCDqCO5YgWpdieYfr7CoRKSX05ML79jLGP/AGOaPhKqp6iIgrPbO44qcLw+O/8AOVLeksT6kZG9/wCS/wAPysljBGAGCwAsB2W4KtakfXOa4RyoqMu5es+4/aZvHmFZigIiICIiAiIgIiICIiAiIgIiICIiAvixrF48Agmnr3bscTS558OAHaSbADmSF9j3iMEvIAGpJ0At2rNu2Tab/Fsn0bCHfysTrlw/x3jTe9wcu3U9lggmZcefmeqnqav1pXl1uO6ODWjua0AeS5iIiCIiAiIgK4PRxxr6PVVVM8i0sYkbf70TrEDXm2Qn4e5U+pfslxP6rxihceD5OjPf0rTGL+bgfJBrNF4uiqqzyGPp2P5gmkAuwwxC3YBu/O0I81ZirHZHFauzG7trnD5Szn/krOUBERAREQEREBERAREQEREBF+JZ2wC8zg0dpIA/VR/Fto2HYKD9NroLji1jxK78sdz+iCRr5MVxaLBInS4nKyKNvrOcbDwHae4alVFmX0jI4gW5ap3Pdylm6rR3hjTvO8yFTuY821WbJN/Gp3SEeq3gxnuMGjflc87oJxtP2yPzXvU+Cb0VLwe46Pn977rO7iefYKwREQREQEREBERAXQy/V/QKulkBt0c0T79m7I139lz1+o3bpB7CEG37LyvG8iqqz2SPvWZiHZXyH5yTf+lZirHZ1/I43mGEt3d6SOUDt3i91/PpQfNWcoCIiAiIgIiICIoJtJ2rQ5Fb0cAE1U4XZFfqsvwdKRqB2AanuGqCWY1j0GXYjLi8zIWDm48e5o4uPcBdVBmf0jAwlmWKfe/1Z7gH3Y2m/wA3eSqDMOZajNMxlxiV0jzwvo1g7GNGjR4LloJXi+1PE8ZJ+kVszQfZiPQjw+ztfzUcnxCSqN6iWR57XPc79yvnREeS4u9bVeERAREQEREBERAREQEREBfuFu+5o7SB8yvwuhl6m+m1dKwC+/NE23bvSNH90G0bIvN0VVWG79SZrueFdSacbF0YHbxNqfl94KzlV+2M/UdTg+IMGlPUbkzha+4+zrHS9rNkHH2u9WeDfgoPKIiAiIgIi+XFMSZg8Ms1a7djiY57z3NFzbtP90EQ2qbRm5EpwKazqqYEQNOu6OBkeOwchzPcDbLtZWPxCR8lY9z3vJc9zjcuJ1JJXSzbmaTN1XNU1p1eeo29xG0aMaO4D5m55rjogiIgIiICIiAiIgIiICIiAiIgIiIClWyzD/rLF8PaOUokPEf0gZf+Ciqtn0dMGNXXTzuHVgi3QfxSuAHPXqtf8/BBoeyL9IqqL7S8vfxNhlXE0XeGb8WlzvR9doHebFvxFfPsozD/ABJhdK9xu+NvQy9u9FZtz3lu674lMFUuT3fwDjtZQSdWCt+2pL2ADtXbrbaAeuz/ALbe1BbKIigIiICqH0icyGipYKSA61Dt+X3IyLA+LyD8BVvLMO3jEzX4vKwnSCOKMebelP6yH5IK8RERBERARfThuHSYvLHDQMMkkjg1jRxJP7eJ0AV95V9HumpI2uzK988pHWYxxZG3uBFnO8bjwQZ7RaVxj0f8Ormn6v6amdbqlrzI2/4myXJHg4eKofOWTp8k1LoMSAOm9G9t92Rt7Bzf2I5H5kOEiIgIiICIiAiIgIiIC05sIy+cFwtskws+peZeAvu2DI9eYIbvfGs9ZTy+7NNZT00F/tXgOI9lo1e7yaCfJbGpaZtGxjIAGtY0NYBoAGiwA8gqr2oiICr7bJlp+J0sdXhVxVULhLEWi7i0EF4HbbdD/gI5qwUIug4eTM0MzhRw1NPYF4tI0ew8aPb5Hh2gg8121UNK/wD/ACHFnRy9XDcQdeM8G08l+HY0C9vdLT7BVvKAiIgFZE2mT/SMWxEu5Tvb+U7o/Za7KyNtPpzTYviIdzne789nj9HIIuiIiCIiC6fRwwFs8lXVTAF0YbFF3b93PI7DYNHgXdqvhUB6O2ZmUM1RSVLg0z7r4b83MBDm+JaQfgKv9FFVnpDYS2rw6OYgb8EzbHnuyAtcPMhh+FWmqh9IrMDaakgpGEdJNIJHDsZGCAT2XeRb3XIM+IiIgiIgIiICIiAiKS7PsnPzvWxwR3EY61Q8ewwcfM6NHeewFBbPo9ZO+hwyV1W3rTXjp78mNPXcPecLfB3q5F6aOkbQRxx0rQ1kbWtY0cGhoDWgeAAC9yqiIiAiIg4ub8qxZxpZKevGjtWOtcxuAO69veL+YJHNRDZpmqagkdhOa+rVwD7B5NxURgdXdPtENHiWjXVrlZKiG0TIYzhE19C4Q1kBDqWcXBBB3t1xGu6Tz9k6jmCEuRQfZ9n846X0mYW9BiEGksZAb0lvbj5cNSBprcdU6ThQFmr0gMINBinSgaVETHX72DonD5MafNaVVZbfMsHGcPE8Au+kdvHt3H2bJ8iGu8GlBmtEREEREH7hmdTua6Fxa5pBa4Eggg3BBGoIKuHKvpES0TGszHB09tBNGQx599p6rj3gjwVNogvLGfSSG6RglEd4jR8zxYeLGcfzBU3jeNzZimfPikhkkeesT+gaBoAOFgvhRAREQEREBERARF+4IHVLmtgaXOcQGtaCS4k2AAGpJKD20FC/E5I4qJhfJI4NY0cSSbALVuzXIjMiUgj0dNJZ1S8c3W0a02vut1A8Sea4OyLZWMnM+kYsAauRvDQiBp9lp5vPMjTkNLl1lqqIiICIiAiIgIiIIhnvZ5Hm7cmpHup6yHWnqGaEEatbJbUtv2ai5txIPLyhtIeJhQZ3YKatbYNcbCOoHAOYeAJty0J4a9UWGuHmzJtNnSExYvHe1+jeNHxm1rsd/Y6HmCg7a9dRA2qa5k7Q5rgWuadQQRYg9xBVWMxvEdlB3MwNfX4cCAyqZbpoQeAlF9QOHWNuFncGqxMAzLT5niEuDTMlZzsdWnse06tPcQoMsbQ8mPyRWyQuBMTuvTvPtMJ0ue1vqnvF+YUYWudoWRY8+Upims2Vl3U8lvUdbn2tPAjwPEBZUxrBZsvTyQYnGY5GGzgf0LTzBGoI4oj4UREBERAREQEREBERARFJMnZAq87SbuGRkMB68z7iNni7me4XPlqg4VDQyYlIyOiY6SR5sxjQS5x7gFo/ZVsibk4CoxjckqyOrbrNgBGoYebzwLvIaXLu/kTZpTZDZ/KDpJ3C0k7wN4g2u1oHqNuL2+ZKlqqiIiAiIgIiICIiAiIgIiIPDmh4IeAQdCDz8VXOYtj7DL9JyZO7D6nUncLhE++ti0HqDwG7+FWOiCqIdpeIZLIZn+gc6MGwq6cAtPe4Dq68eLT+FdHG6LCtssIFJUxmdoPRPbYTR87OjdZzmX5HTjYg6qxXNDwQ4XB4g8/FQfH9jWG44d5kJppL336c9H/tsWd+jboM9ZxyBV5Jfu4pGTGTaOZlzG/wPsnudY/uo2tD1mzbGMLY5mCYsKmIixhq2B4I+7aQSNI+QVW43spxSke581A4g3P2G49vC53WxkkeFvBQQpF0ajLlVSO3amlqGO7HQytPyLVzyLcUR4RLLoUmX6mvIFHTVEhIuAyKR1xxuN0ahBz0Uww7ZJimJ26KhkaNNZCyK1+6Qg/IaKX4R6OFTPY4tVQxDsjD5XctNd0DnzPDndBUC6+X8p1WaHbuDU8kuti4CzG8+u89VvmVojAdheG4MQaiN9S7tmddo8GMAafiup9TUzKNrWUzGsa0Wa1oDWgDsA0Cqqfyf6PMVLuyZqk6V3HoYy5sY99+jneVvEq36OjZh7Gx0bGRsaLMYxoa1o7GgaBe5EBERAREQEREBERAREQEREBERAREQEREBeHIiAF6yiIC9hXlEHhq8oiAiIgIiICIiAiIgIiICIiD/9k="/>
          <p:cNvSpPr>
            <a:spLocks noChangeAspect="1" noChangeArrowheads="1"/>
          </p:cNvSpPr>
          <p:nvPr/>
        </p:nvSpPr>
        <p:spPr bwMode="auto">
          <a:xfrm>
            <a:off x="152400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api.ning.com/files/RkopPUpgOFu8tBzjMOPptntMLoTJNwWzOw2jrbKDN2Yqh-0AzbWNAoK9ZUz7epp9uwt2h6*XNpTfJ5yAf8jsUWTdzASa*hi5/yinya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52133" cy="38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5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Third century B.C . Qin Dynasty replaced the Zhou Dynasty.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Leader Shi </a:t>
            </a:r>
            <a:r>
              <a:rPr lang="en-US" dirty="0" err="1" smtClean="0">
                <a:solidFill>
                  <a:schemeClr val="tx1"/>
                </a:solidFill>
              </a:rPr>
              <a:t>Huangdi</a:t>
            </a:r>
            <a:r>
              <a:rPr lang="en-US" dirty="0" smtClean="0">
                <a:solidFill>
                  <a:schemeClr val="tx1"/>
                </a:solidFill>
              </a:rPr>
              <a:t>,  employed Legalist ideas to subdue warring states and unify country.</a:t>
            </a:r>
          </a:p>
          <a:p>
            <a:endParaRPr lang="en-US" dirty="0"/>
          </a:p>
        </p:txBody>
      </p:sp>
      <p:pic>
        <p:nvPicPr>
          <p:cNvPr id="6146" name="Picture 2" descr="http://www.china-mike.com/wp-content/uploads/2011/01/qin-dynasty-great-wal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828800"/>
            <a:ext cx="41994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First ruler of the Qin Dynasty.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Name means </a:t>
            </a:r>
            <a:r>
              <a:rPr lang="en-US" b="1" i="1" dirty="0" smtClean="0">
                <a:solidFill>
                  <a:schemeClr val="tx1"/>
                </a:solidFill>
              </a:rPr>
              <a:t>“</a:t>
            </a:r>
            <a:r>
              <a:rPr lang="en-US" b="1" i="1" dirty="0">
                <a:solidFill>
                  <a:schemeClr val="tx1"/>
                </a:solidFill>
              </a:rPr>
              <a:t>F</a:t>
            </a:r>
            <a:r>
              <a:rPr lang="en-US" b="1" i="1" dirty="0" smtClean="0">
                <a:solidFill>
                  <a:schemeClr val="tx1"/>
                </a:solidFill>
              </a:rPr>
              <a:t>irst Emperor”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Halted internal battles and quelled invaders.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Suppressed political opposition by “strengthening the trunk and weakening the branches”.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people.cohums.ohio-state.edu/bender4/eall131/EAHReadings/module02/imageforcontent/qinshihu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2514600" cy="44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Autocracy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Shi </a:t>
            </a:r>
            <a:r>
              <a:rPr lang="en-US" dirty="0" err="1" smtClean="0">
                <a:solidFill>
                  <a:schemeClr val="tx1"/>
                </a:solidFill>
              </a:rPr>
              <a:t>Huangdi</a:t>
            </a:r>
            <a:r>
              <a:rPr lang="en-US" dirty="0" smtClean="0">
                <a:solidFill>
                  <a:schemeClr val="tx1"/>
                </a:solidFill>
              </a:rPr>
              <a:t>  ruthlessly oppressed political opposition.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Seized land from noble families  and moved them to cities.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Country divided into 36 administrative districts and controlled by officers.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Murdered Confucius scholars and burned books; built Great Wall of China.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abouttw.com/Image/Place/78_80_Terracotta%20Army,%20Ch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r="3905"/>
          <a:stretch/>
        </p:blipFill>
        <p:spPr bwMode="auto">
          <a:xfrm>
            <a:off x="469557" y="2227454"/>
            <a:ext cx="3954162" cy="32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2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599"/>
          </a:xfrm>
        </p:spPr>
        <p:txBody>
          <a:bodyPr/>
          <a:lstStyle/>
          <a:p>
            <a:r>
              <a:rPr lang="en-US" sz="5400" dirty="0" smtClean="0"/>
              <a:t>Han Emperors in China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5791200"/>
            <a:ext cx="61722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7, Section 3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://www.mitchellteachers.org/WorldHistory/AncientChinaCurriculum/Images/handynasty/maphandynasty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20485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0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799"/>
          </a:xfrm>
        </p:spPr>
        <p:txBody>
          <a:bodyPr/>
          <a:lstStyle/>
          <a:p>
            <a:r>
              <a:rPr lang="en-US" sz="5400" dirty="0" smtClean="0"/>
              <a:t>River Dynasties in China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2, Section 4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2.bp.blogspot.com/-u_FJu8Aq9Qs/UIQiSpWrYhI/AAAAAAAAALE/uGEtrUya16A/s320/China'sRi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4192"/>
            <a:ext cx="4361727" cy="369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hsworldstudiesjackoboice2011-2012.wikispaces.com/file/view/31858526.jpg/253378032/31858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48" y="1731985"/>
            <a:ext cx="2928586" cy="36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After death of Shi Huangdi civil unrest erupted.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202 B.C. dynasty finally taken over by Liu Bang; became first Han emperor.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Han Dynasty collapsed A.D. 220; ruled China for more than 400 years.</a:t>
            </a:r>
          </a:p>
        </p:txBody>
      </p:sp>
      <p:pic>
        <p:nvPicPr>
          <p:cNvPr id="10250" name="Picture 10" descr="http://history.cultural-china.com/chinaWH/images/arbigimages/99437eb3323e0a2d763bbb7cedbfd89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1" t="17936" r="22438"/>
          <a:stretch/>
        </p:blipFill>
        <p:spPr bwMode="auto">
          <a:xfrm>
            <a:off x="838200" y="1905000"/>
            <a:ext cx="3429000" cy="37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9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Centralized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Liu Bang established centralized government in which central authority controls the running of the state.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Hundreds of local provincials (commanderies) reported to central authority.</a:t>
            </a:r>
          </a:p>
        </p:txBody>
      </p:sp>
      <p:pic>
        <p:nvPicPr>
          <p:cNvPr id="11266" name="Picture 2" descr="http://history.cultural-china.com/chinaWH/images/exbig_images/5a335bd252edb7beef2ba8eb7173c3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476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7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Civil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During Han Dynasty a return to Confucian principles  of civil service.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Bureaucracy included 18 ranks of civil service; obtained jobs by taking examinations.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ttp://history.cultural-china.com/chinaWH/upload/upfiles/2012-04/10/liu_bang_256195bc_rebel_chief_who_toppled_qin_and_founded_han_rule820747a8ad3739408a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91000" cy="31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9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Occurs when a group has exclusive control over production and distribution of certain goods.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EXAMPLE: </a:t>
            </a:r>
            <a:r>
              <a:rPr lang="en-US" dirty="0" smtClean="0">
                <a:solidFill>
                  <a:schemeClr val="tx1"/>
                </a:solidFill>
              </a:rPr>
              <a:t>Silk trade in China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6" name="Picture 4" descr="http://sambuh.com/assets/images/great-silk-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276600" cy="24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Silk Road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3" y="4038600"/>
            <a:ext cx="33337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18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Process of making conquered people part of the nation.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EXAMPLE: </a:t>
            </a:r>
            <a:r>
              <a:rPr lang="en-US" dirty="0" smtClean="0">
                <a:solidFill>
                  <a:schemeClr val="tx1"/>
                </a:solidFill>
              </a:rPr>
              <a:t>Chinese government sent farmers to settle in conquered areas.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www.artsconnected.org/media/ea/8c/cfd0e9e7ed0b884826fe2af555a2/1024/768/963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14982" r="4198" b="8082"/>
          <a:stretch/>
        </p:blipFill>
        <p:spPr bwMode="auto">
          <a:xfrm>
            <a:off x="2341604" y="3513437"/>
            <a:ext cx="4794423" cy="27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57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/>
          <a:lstStyle/>
          <a:p>
            <a:r>
              <a:rPr lang="en-US" sz="5400" dirty="0" smtClean="0"/>
              <a:t>Tang and Song China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12, Section 1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5372" name="Picture 12" descr="http://www.history-of-china.com/img/song-dynasty-map-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1449"/>
            <a:ext cx="4063734" cy="28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t3.gstatic.com/images?q=tbn:ANd9GcRLhdk-o_imxB79l3ijx7Irih_h3MuLfnWvU0mF9UT7drHhvp10cK6bDlRW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21450"/>
            <a:ext cx="4095673" cy="28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0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Tang </a:t>
            </a:r>
            <a:r>
              <a:rPr lang="en-US" dirty="0" err="1" smtClean="0"/>
              <a:t>Taizong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After Han Dynasty, about 350 years without strong leadership.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Tang Dynasty ruled nearly 300 years (618-907. A.D.)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emperor, Tang </a:t>
            </a:r>
            <a:r>
              <a:rPr lang="en-US" dirty="0" err="1" smtClean="0">
                <a:solidFill>
                  <a:schemeClr val="tx1"/>
                </a:solidFill>
              </a:rPr>
              <a:t>Taizong</a:t>
            </a:r>
            <a:r>
              <a:rPr lang="en-US" dirty="0" smtClean="0">
                <a:solidFill>
                  <a:schemeClr val="tx1"/>
                </a:solidFill>
              </a:rPr>
              <a:t>, ruled 626-649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Gained back conquered lands, and expanded dynasty.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Reformed government and law code.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www.history-of-china.com/img/lishi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895600" cy="42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7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Wu Zhao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Wife of Tang </a:t>
            </a:r>
            <a:r>
              <a:rPr lang="en-US" dirty="0" err="1" smtClean="0">
                <a:solidFill>
                  <a:schemeClr val="tx1"/>
                </a:solidFill>
              </a:rPr>
              <a:t>Taizong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Ruled on behalf of weaker </a:t>
            </a:r>
            <a:r>
              <a:rPr lang="en-US" dirty="0">
                <a:solidFill>
                  <a:schemeClr val="tx1"/>
                </a:solidFill>
              </a:rPr>
              <a:t>emperors from about </a:t>
            </a:r>
            <a:r>
              <a:rPr lang="en-US" dirty="0" smtClean="0">
                <a:solidFill>
                  <a:schemeClr val="tx1"/>
                </a:solidFill>
              </a:rPr>
              <a:t>668.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Became empress in 690; only woman to ever do so.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Built on work begun by </a:t>
            </a:r>
            <a:r>
              <a:rPr lang="en-US" dirty="0" err="1" smtClean="0">
                <a:solidFill>
                  <a:schemeClr val="tx1"/>
                </a:solidFill>
              </a:rPr>
              <a:t>Taizong</a:t>
            </a:r>
            <a:r>
              <a:rPr lang="en-US" dirty="0" smtClean="0">
                <a:solidFill>
                  <a:schemeClr val="tx1"/>
                </a:solidFill>
              </a:rPr>
              <a:t>; added Korea to Chinese Empire.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www2.lhric.org/pocantico/womenenc/WuZet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5691"/>
            <a:ext cx="3505201" cy="38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Movable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One of several important Chinese inventions.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Printer can now arrange blocks of individual characters in a frame and use it to print several copies of a document.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Time-saving; previously had to carve out entire page for printing.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www.wattmark.com/UploadFiles/webinfo/201141033436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4089399" cy="29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kelsocartography.com/blog/wp-content/uploads/2010/07/lead-type__ful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7" y="4495800"/>
            <a:ext cx="32114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09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Upper class in China.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Made up of powerful and prosperous people.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Attained status through education and civil service; not land ownership.</a:t>
            </a:r>
          </a:p>
          <a:p>
            <a:endParaRPr lang="en-US" dirty="0"/>
          </a:p>
        </p:txBody>
      </p:sp>
      <p:pic>
        <p:nvPicPr>
          <p:cNvPr id="19458" name="Picture 2" descr="http://www.ichina.org.uk/ewebeditor/uploadfile/201208250656358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1060" b="10623"/>
          <a:stretch/>
        </p:blipFill>
        <p:spPr bwMode="auto">
          <a:xfrm>
            <a:off x="2362200" y="3429000"/>
            <a:ext cx="452982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Yellowish silt deposited when the </a:t>
            </a:r>
            <a:r>
              <a:rPr lang="en-US" i="1" dirty="0" smtClean="0">
                <a:solidFill>
                  <a:schemeClr val="tx1"/>
                </a:solidFill>
              </a:rPr>
              <a:t>Huang He </a:t>
            </a:r>
            <a:r>
              <a:rPr lang="en-US" dirty="0" smtClean="0">
                <a:solidFill>
                  <a:schemeClr val="tx1"/>
                </a:solidFill>
              </a:rPr>
              <a:t>(“Yellow River”) overflows.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Loess is extremely fertile.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Blown by the winds from deserts in north and west.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www.planet-action.org/automne_modules_files/polyProjects/public/r863_7_r863_7_img_5945_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5456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/>
          <a:lstStyle/>
          <a:p>
            <a:r>
              <a:rPr lang="en-US" sz="5400" dirty="0" smtClean="0"/>
              <a:t>The Mongol Conquests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12, Section 2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20484" name="Picture 4" descr="http://xenohistorian.faithweb.com/russia/italeri-6020-golden-ho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9435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71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Pastoralist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Nomadic people who herded domesticated animals.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Constantly on the move, searching for food for their herds.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Followed a seasonal pattern; returned to campsites.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Depended on animals for food,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lothing and housing.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8" name="Picture 4" descr="http://history-world.org/Mong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035426" cy="35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74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Pastoralists travelled in kinship or family groups called </a:t>
            </a:r>
            <a:r>
              <a:rPr lang="en-US" b="1" i="1" dirty="0" smtClean="0">
                <a:solidFill>
                  <a:schemeClr val="tx1"/>
                </a:solidFill>
              </a:rPr>
              <a:t>clans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Members had a common ancestor.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Sometimes clans banded together to attack common enemies or raid neighbors.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www.historyofjihad.org/mong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90606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8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Genghis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1162 (?) – 1227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Temujin</a:t>
            </a:r>
            <a:r>
              <a:rPr lang="en-US" dirty="0" smtClean="0">
                <a:solidFill>
                  <a:schemeClr val="tx1"/>
                </a:solidFill>
              </a:rPr>
              <a:t> united various clans into single group known as </a:t>
            </a:r>
            <a:r>
              <a:rPr lang="en-US" i="1" dirty="0" smtClean="0">
                <a:solidFill>
                  <a:schemeClr val="tx1"/>
                </a:solidFill>
              </a:rPr>
              <a:t>Mongols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ater called Genghis Khan, meaning </a:t>
            </a:r>
            <a:r>
              <a:rPr lang="en-US" i="1" dirty="0" smtClean="0">
                <a:solidFill>
                  <a:schemeClr val="tx1"/>
                </a:solidFill>
              </a:rPr>
              <a:t>universal ruler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Brilliant organizer and strategist; extremely cruel.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Led Mongols in conquering much of Asia starting out with China., and moving to Islamic area west of Mongolia.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upload.wikimedia.org/wikipedia/commons/thumb/4/4e/Genghis_Khan.jpg/220px-Genghis_K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2201"/>
            <a:ext cx="2819400" cy="41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Mongolica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Mid 1200s – 1300s Mongols established stability, law and order across Eurasia.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Guaranteed safe passage for caravans, travelers and missionaries traveling from one end of empire to other.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Led to active trade and spread of ideas and inventions.</a:t>
            </a:r>
          </a:p>
          <a:p>
            <a:endParaRPr lang="en-US" dirty="0"/>
          </a:p>
        </p:txBody>
      </p:sp>
      <p:pic>
        <p:nvPicPr>
          <p:cNvPr id="25602" name="Picture 2" descr="http://afe.easia.columbia.edu/mongols/history/kk_greetin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3"/>
          <a:stretch/>
        </p:blipFill>
        <p:spPr bwMode="auto">
          <a:xfrm>
            <a:off x="228600" y="2057398"/>
            <a:ext cx="428866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84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/>
          <a:lstStyle/>
          <a:p>
            <a:r>
              <a:rPr lang="en-US" sz="5400" dirty="0" smtClean="0"/>
              <a:t>The Mongol Empire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12, Section 3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://2.bp.blogspot.com/-5SYWQog-b4A/ULN7RZtg-BI/AAAAAAAAAs4/a11G_MTkzaY/s1600/IslamMongolEmpir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2770"/>
            <a:ext cx="6337594" cy="40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7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Kublai Khan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Grandson of Genghis Khan.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Empire had split into four khanates; Kublai Khan focused on one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Mongolia, Korea, Tibet and northern China.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Unable to conquer Japan </a:t>
            </a:r>
            <a:r>
              <a:rPr lang="en-US" i="1" dirty="0" smtClean="0">
                <a:solidFill>
                  <a:schemeClr val="tx1"/>
                </a:solidFill>
              </a:rPr>
              <a:t>(kamikaze / divine wind)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Began (new) Yuan Dynasty, uniting China for first time in 300 years.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 descr="http://coursesa.matrix.msu.edu/~fisher/hst373/KublaiK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57600" cy="43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74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Marco Polo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Venetian trader who visited China around 1275.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Sent by Kublai Khan to Chinese cities on government missions.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Later captured in Italy; told about travels, but many did not believe him.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://www.reseau-asie.com/images/editos/edito_110101/edito_110101_marco_polo_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" y="1927654"/>
            <a:ext cx="42862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6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Oracle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Shang kings consulted the gods through oracle bones.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Priests scratched questions to the gods on animal bones and tortoise shells.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Priests applied a hot poker to it and then interpreted the cracks that resulted.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blogs.glnd.k12.va.us/nlewis/files/2009/09/oraclebones0890949d19c0a91bff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072152" cy="30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dirty="0" smtClean="0"/>
              <a:t>Mandate (command) </a:t>
            </a:r>
            <a:br>
              <a:rPr lang="en-US" dirty="0" smtClean="0"/>
            </a:br>
            <a:r>
              <a:rPr lang="en-US" dirty="0" smtClean="0"/>
              <a:t>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Zhou people maintained gods had taken away Shang’s poor rule and gave it to them.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Concept developed into belief - authority to rule from heaven.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Viewpoint became central to government.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Disasters are sign that gods are displeased; led to rebellion, civil war and new dynasties.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landsofwisdom.com/wp-content/uploads/2011/02/zhou-dynas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92747" cy="27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Dynastic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Chinese believed in </a:t>
            </a:r>
            <a:r>
              <a:rPr lang="en-US" b="1" i="1" dirty="0" smtClean="0">
                <a:solidFill>
                  <a:schemeClr val="tx1"/>
                </a:solidFill>
              </a:rPr>
              <a:t>Mandate of Heaven</a:t>
            </a:r>
            <a:r>
              <a:rPr lang="en-US" dirty="0" smtClean="0">
                <a:solidFill>
                  <a:schemeClr val="tx1"/>
                </a:solidFill>
              </a:rPr>
              <a:t>; poor rulers replaced by stronger rulers,.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Dynastic cycle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refers to pattern of rise, decline, and replacement of dynasties.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ordwhittler.com/files/2011/06/mandate-of-heav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31881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 of government where control over areas belonging to king is given to royal family and nobles.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return nobles owed loyalty and military services to king and protection of people living on the land. </a:t>
            </a:r>
          </a:p>
          <a:p>
            <a:endParaRPr lang="en-US" dirty="0"/>
          </a:p>
        </p:txBody>
      </p:sp>
      <p:pic>
        <p:nvPicPr>
          <p:cNvPr id="7170" name="Picture 2" descr="http://1.bp.blogspot.com/-4TRDJP8W-BY/T06YhGXYuNI/AAAAAAAABgY/Zaq8Ai-i6yU/s1600/feudalism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/>
          <a:stretch/>
        </p:blipFill>
        <p:spPr bwMode="auto">
          <a:xfrm>
            <a:off x="228599" y="1789670"/>
            <a:ext cx="4523475" cy="40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/>
          <a:lstStyle/>
          <a:p>
            <a:r>
              <a:rPr lang="en-US" sz="5400" dirty="0" smtClean="0"/>
              <a:t>The Unification of China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4, Section 4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www.rbarnhill.com/China1/Images/Ch1-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0026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Confucius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Most influential scholar in China.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551-479 B.C. around decline of Zhou Dynasty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Scholarly life; studied history, music and moral character.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Created ethical system.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Social harmony organized around five relationships: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Ruler and subject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Father and son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Husband and wife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Older brother and younger brother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Friend and friend</a:t>
            </a:r>
          </a:p>
          <a:p>
            <a:endParaRPr lang="en-US" dirty="0"/>
          </a:p>
        </p:txBody>
      </p:sp>
      <p:pic>
        <p:nvPicPr>
          <p:cNvPr id="9218" name="Picture 2" descr="http://www.biography.com/imported/images/Biography/Images/Profiles/C/Confucius-9254926-2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4157</TotalTime>
  <Words>1193</Words>
  <Application>Microsoft Office PowerPoint</Application>
  <PresentationFormat>On-screen Show (4:3)</PresentationFormat>
  <Paragraphs>147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Executive</vt:lpstr>
      <vt:lpstr>East Asia  3500 B.C. – A.D. 1350</vt:lpstr>
      <vt:lpstr>River Dynasties in China</vt:lpstr>
      <vt:lpstr>Loess</vt:lpstr>
      <vt:lpstr>Oracle Bones</vt:lpstr>
      <vt:lpstr>Mandate (command)  of Heaven</vt:lpstr>
      <vt:lpstr>Dynastic Cycle</vt:lpstr>
      <vt:lpstr>Feudalism</vt:lpstr>
      <vt:lpstr>The Unification of China</vt:lpstr>
      <vt:lpstr>Confucius</vt:lpstr>
      <vt:lpstr>Filial Piety</vt:lpstr>
      <vt:lpstr>Bureaucracy</vt:lpstr>
      <vt:lpstr>Daoism</vt:lpstr>
      <vt:lpstr>Legalism</vt:lpstr>
      <vt:lpstr>I Ching</vt:lpstr>
      <vt:lpstr>Yin and Yang</vt:lpstr>
      <vt:lpstr>Qin Dynasty</vt:lpstr>
      <vt:lpstr>Shi Huangdi</vt:lpstr>
      <vt:lpstr>Autocracy</vt:lpstr>
      <vt:lpstr>Han Emperors in China</vt:lpstr>
      <vt:lpstr>Han Dynasty</vt:lpstr>
      <vt:lpstr>Centralized Government</vt:lpstr>
      <vt:lpstr>Civil Service</vt:lpstr>
      <vt:lpstr>Monopoly</vt:lpstr>
      <vt:lpstr>Assimilation</vt:lpstr>
      <vt:lpstr>Tang and Song China</vt:lpstr>
      <vt:lpstr>Tang Taizong</vt:lpstr>
      <vt:lpstr>Wu Zhao</vt:lpstr>
      <vt:lpstr>Movable Type</vt:lpstr>
      <vt:lpstr>Gentry</vt:lpstr>
      <vt:lpstr>The Mongol Conquests</vt:lpstr>
      <vt:lpstr>Pastoralist</vt:lpstr>
      <vt:lpstr>Clan</vt:lpstr>
      <vt:lpstr>Genghis Khan</vt:lpstr>
      <vt:lpstr>Pax Mongolica</vt:lpstr>
      <vt:lpstr>The Mongol Empire</vt:lpstr>
      <vt:lpstr>Kublai Khan</vt:lpstr>
      <vt:lpstr>Marco Polo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466</cp:revision>
  <dcterms:created xsi:type="dcterms:W3CDTF">2012-08-30T19:29:10Z</dcterms:created>
  <dcterms:modified xsi:type="dcterms:W3CDTF">2014-05-02T13:41:12Z</dcterms:modified>
</cp:coreProperties>
</file>