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394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521" r:id="rId13"/>
    <p:sldId id="539" r:id="rId14"/>
    <p:sldId id="522" r:id="rId15"/>
    <p:sldId id="523" r:id="rId16"/>
    <p:sldId id="524" r:id="rId17"/>
    <p:sldId id="525" r:id="rId18"/>
    <p:sldId id="526" r:id="rId19"/>
    <p:sldId id="540" r:id="rId20"/>
    <p:sldId id="527" r:id="rId21"/>
    <p:sldId id="528" r:id="rId22"/>
    <p:sldId id="529" r:id="rId23"/>
    <p:sldId id="541" r:id="rId24"/>
    <p:sldId id="558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15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llah.org/Asmaaul_Husna.ram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2/2b/Cave_Hira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1zs3huV1V1RTnM&amp;tbnid=f7Xw8n-d3GstsM:&amp;ved=0CAUQjRw&amp;url=http://omgtoptens.com/misc/facts/top-10-facts-about-muslim-religion-which-people-dont-know/&amp;ei=mcB3UqS4JsvsrAHi14GADA&amp;bvm=bv.55819444,d.aWc&amp;psig=AFQjCNHiUZyvBWQ8JlIFlkjWAGR43UK3hQ&amp;ust=138366612675377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&amp;esrc=s&amp;frm=1&amp;source=images&amp;cd=&amp;cad=rja&amp;docid=-mpB3IvE3fvsiM&amp;tbnid=p-XFiPCBe1PovM:&amp;ved=0CAUQjRw&amp;url=http://www.islamtimes.org/vdca6mnu.49n6w1gtk4.html&amp;ei=VcF3UpztOorMqAGB2ICwDQ&amp;bvm=bv.55819444,d.aWc&amp;psig=AFQjCNFpuNRXERkzOUklR2vaT9CECEaC2w&amp;ust=138366635966939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source=images&amp;cd=&amp;cad=rja&amp;docid=taFe05A6bbsX8M&amp;tbnid=pp9ERgsGndB1DM:&amp;ved=0CAgQjRwwAA&amp;url=http://en.wikipedia.org/wiki/User:Ammar_shaker/FullArticlesRewrite1&amp;ei=v_V4UpDtE8LcyQGP-YGQAg&amp;psig=AFQjCNHUOqmjM0DsNSblTsBoMr6T4kqxyg&amp;ust=1383745343364179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y-1wSPGBwr-JmM&amp;tbnid=28aqeVrMsFKaIM:&amp;ved=0CAUQjRw&amp;url=http://www.thisarchitecture.com/stunning-gold-dome-mosque-of-islamic-architecture-landscape-designstunning-gold-dome-mosque-islamic-architecture-landscape-design/&amp;ei=o_Z4Uo28HIairgGn1YCADg&amp;bvm=bv.55980276,d.aWc&amp;psig=AFQjCNHSUU32tRAiB3r-bAn_PUTymwAZ5w&amp;ust=138374554653400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VU0w8nZoftxsCM&amp;tbnid=OD6vt5p7gQGN8M:&amp;ved=0CAUQjRw&amp;url=http://www.islamic-banking.com/arts-and-islamic-world.aspx&amp;ei=Mfd4Upu3O8e8qAG-kICoBw&amp;bvm=bv.55980276,d.aWc&amp;psig=AFQjCNH0nsJIztKN06jKO54j2OhxLrRCmQ&amp;ust=138374569255770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yemJtDTa_CeJoM&amp;tbnid=guxF6gC3TqWIFM:&amp;ved=0CAUQjRw&amp;url=http://perlasdelislam.blogspot.com/2010/03/al-hamdulillaahi-alal-islam-wa-sunnah.html&amp;ei=CPh4UuvOBcWZqgH-yoCYCg&amp;bvm=bv.55980276,d.aWc&amp;psig=AFQjCNHMX6zqQZwn17EWaHmwTH-Sj4-9bQ&amp;ust=1383745901694606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lPCjavScbhqsHM&amp;tbnid=M3iaDAEl-PZRpM:&amp;ved=0CAUQjRw&amp;url=http://technorati.com/politics/article/the-burka-to-ban-or-not/&amp;ei=6wB5UpirHo_9qAGXhoBQ&amp;bvm=bv.55980276,d.aWc&amp;psig=AFQjCNHR2b1fMVGdVNRx8uqiZcgNPJKbdA&amp;ust=1383748145292483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arNll3qki0j_yM&amp;tbnid=1VhlDK52BygYCM:&amp;ved=0CAUQjRw&amp;url=http://www.alshindagah.com/mayjun2006/caliph.html&amp;ei=4ZODUtTVGKbkyQH4_IHgDA&amp;bvm=bv.56343320,d.aWc&amp;psig=AFQjCNGjCrtNDCR5sM2MBf2w5WkPLEgW5Q&amp;ust=1384441176830548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cMv6ddkYipSZM&amp;tbnid=FdlYxbWelBptmM:&amp;ved=0CAUQjRw&amp;url=http://www.northjersey.com/news/opinions/99918814_Considering_full__meaning_of_jihad.html&amp;ei=rZWDUvSdKu7KyQGR54GABQ&amp;bvm=bv.56343320,d.aWc&amp;psig=AFQjCNHWrNMMdFsCHWnAuWtORCugWq8lrg&amp;ust=138444159734127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media.northjersey.com/images/0804L_EditGunMen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&amp;esrc=s&amp;frm=1&amp;source=images&amp;cd=&amp;cad=rja&amp;docid=Bxnlli7jZAypYM&amp;tbnid=BE5ZG-BGGWSldM:&amp;ved=0CAUQjRw&amp;url=http://whoismohamed.com/the-islamic-history-the-umayyads-4-18.html&amp;ei=M5aDUurlK_GWyAHcsYHgBA&amp;bvm=bv.56343320,d.aWc&amp;psig=AFQjCNFtKMBFPL6lfWZvlkdWxq1tufqEYw&amp;ust=1384441768823877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en.wikipedia.org/wiki/File:Investiture_of_Ali_Edinburgh_codex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n.wikipedia.org/wiki/File:Umayyad_calif_Sassanian_prototype_copper_falus_Aleppo_Syria_circa_695_CE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upload.wikimedia.org/wikipedia/commons/5/57/The_Moorish_Bazaar.jp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en.wikipedia.org/wiki/File:Cairo_-_Islamic_district_-_Al_Azhar_Mosque_and_University.JPG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2/2c/Maqamat_hariri.jpg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Early </a:t>
            </a:r>
            <a:r>
              <a:rPr lang="en-US" sz="3600" dirty="0" smtClean="0"/>
              <a:t>Israelites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3,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Solomon built a new temple.</a:t>
            </a:r>
          </a:p>
          <a:p>
            <a:r>
              <a:rPr lang="en-US" dirty="0" smtClean="0"/>
              <a:t>Strained finances of Israel, and Jews were also forced to work on building projects.</a:t>
            </a:r>
          </a:p>
          <a:p>
            <a:r>
              <a:rPr lang="en-US" dirty="0" smtClean="0"/>
              <a:t>Discontent led to kingdom splitting in two – Israel in north and Judah in the south.</a:t>
            </a:r>
            <a:endParaRPr lang="en-US" dirty="0"/>
          </a:p>
        </p:txBody>
      </p:sp>
      <p:pic>
        <p:nvPicPr>
          <p:cNvPr id="7170" name="Picture 2" descr="http://www.salaam.co.uk/themeofthemonth/may02/images/judahma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514600" cy="44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7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Tribute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38388"/>
            <a:ext cx="7848600" cy="3951337"/>
          </a:xfrm>
        </p:spPr>
        <p:txBody>
          <a:bodyPr/>
          <a:lstStyle/>
          <a:p>
            <a:r>
              <a:rPr lang="en-US" dirty="0" smtClean="0"/>
              <a:t>Israel and Judea lost independence to Assyria in 738 B.C.</a:t>
            </a:r>
          </a:p>
          <a:p>
            <a:r>
              <a:rPr lang="en-US" dirty="0" smtClean="0"/>
              <a:t>Forced to pay tribute, or peace money to Assyria.</a:t>
            </a:r>
          </a:p>
          <a:p>
            <a:endParaRPr lang="en-US" dirty="0"/>
          </a:p>
        </p:txBody>
      </p:sp>
      <p:pic>
        <p:nvPicPr>
          <p:cNvPr id="8196" name="Picture 4" descr="http://www.kingsacademy.com/mhodges/05_World-Cultures/02_Ancient-Eastern-Civilizations/pictures/ROB-091_Jewish-king-bowing-to-Shalmaneser%20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70563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5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Rise/Expansion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Islam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10, Section 1, 2 &amp;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Monotheism: many people in Middle East believed in one God only, e.g.</a:t>
            </a:r>
          </a:p>
          <a:p>
            <a:pPr lvl="1"/>
            <a:r>
              <a:rPr lang="en-US" dirty="0" smtClean="0"/>
              <a:t>Christians</a:t>
            </a:r>
          </a:p>
          <a:p>
            <a:pPr lvl="1"/>
            <a:r>
              <a:rPr lang="en-US" dirty="0" smtClean="0"/>
              <a:t>Jews</a:t>
            </a:r>
          </a:p>
          <a:p>
            <a:r>
              <a:rPr lang="en-US" dirty="0" smtClean="0"/>
              <a:t>Arabic word for GOD: </a:t>
            </a:r>
            <a:r>
              <a:rPr lang="en-US" b="1" i="1" dirty="0" smtClean="0"/>
              <a:t>ALLAH</a:t>
            </a:r>
            <a:endParaRPr lang="en-US" dirty="0" smtClean="0"/>
          </a:p>
        </p:txBody>
      </p:sp>
      <p:pic>
        <p:nvPicPr>
          <p:cNvPr id="1026" name="Picture 2" descr="Alla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75681"/>
            <a:ext cx="3985691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Born in clan of powerful family from Mecca.</a:t>
            </a:r>
          </a:p>
          <a:p>
            <a:r>
              <a:rPr lang="en-US" dirty="0" smtClean="0"/>
              <a:t>Worked caravan trade as young man.</a:t>
            </a:r>
          </a:p>
          <a:p>
            <a:r>
              <a:rPr lang="en-US" dirty="0" smtClean="0"/>
              <a:t>While meditating in a cave in Mecca he heard the voice of the angel Gabriel; told him he was the messenger of Allah.</a:t>
            </a:r>
            <a:endParaRPr lang="en-US" dirty="0"/>
          </a:p>
        </p:txBody>
      </p:sp>
      <p:pic>
        <p:nvPicPr>
          <p:cNvPr id="2052" name="Picture 4" descr="File:Cave Hi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828800"/>
            <a:ext cx="325382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399" y="5715000"/>
            <a:ext cx="325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itchFamily="34" charset="0"/>
              </a:rPr>
              <a:t>Cave </a:t>
            </a:r>
            <a:r>
              <a:rPr lang="en-US" sz="1400" b="1" dirty="0" err="1" smtClean="0">
                <a:latin typeface="Arial Narrow" pitchFamily="34" charset="0"/>
              </a:rPr>
              <a:t>Hira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where Muhammad had a vision </a:t>
            </a:r>
          </a:p>
          <a:p>
            <a:pPr algn="ctr"/>
            <a:r>
              <a:rPr lang="en-US" sz="1400" b="1" dirty="0" smtClean="0">
                <a:latin typeface="Arial Narrow" pitchFamily="34" charset="0"/>
              </a:rPr>
              <a:t>of the angel Gabriel.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Muhammad believed he was the last of the prophets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Began to teach Allah was the one and only God; all others had to be abandoned.</a:t>
            </a:r>
          </a:p>
          <a:p>
            <a:r>
              <a:rPr lang="en-US" dirty="0" smtClean="0"/>
              <a:t>Religion became known as </a:t>
            </a:r>
            <a:r>
              <a:rPr lang="en-US" b="1" i="1" dirty="0" smtClean="0"/>
              <a:t>ISLAM</a:t>
            </a:r>
            <a:r>
              <a:rPr lang="en-US" dirty="0" smtClean="0"/>
              <a:t>, meaning </a:t>
            </a:r>
            <a:r>
              <a:rPr lang="en-US" i="1" dirty="0"/>
              <a:t>s</a:t>
            </a:r>
            <a:r>
              <a:rPr lang="en-US" i="1" dirty="0" smtClean="0"/>
              <a:t>ubmission to God’s will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AutoShape 2" descr="http://jafrianews.files.wordpress.com/2013/08/islam-the-religion-of-love-pea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slam the Religion of Love &amp; Pe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slam the Religion of Love &amp; Pe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religionandmore.files.wordpress.com/2010/07/gabriel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799"/>
            <a:ext cx="2971800" cy="39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Word means </a:t>
            </a:r>
            <a:r>
              <a:rPr lang="en-US" b="1" i="1" dirty="0" smtClean="0"/>
              <a:t>one who has submitted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Refers to those who choose to submit to the will of God (Islam). </a:t>
            </a:r>
            <a:endParaRPr lang="en-US" dirty="0"/>
          </a:p>
        </p:txBody>
      </p:sp>
      <p:pic>
        <p:nvPicPr>
          <p:cNvPr id="3074" name="Picture 2" descr="https://encrypted-tbn0.gstatic.com/images?q=tbn:ANd9GcRyudb2StpKw5U8_U5xm8C-dgd6bCKNYrCxUMuUp40O4Mh5UW45X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3733800" cy="20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slamtimes.org/images/docs/000021/n00021501-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1"/>
            <a:ext cx="3905250" cy="29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Hijrah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flight of Muhammad from Mecca to Medina to escape persecution </a:t>
            </a:r>
            <a:r>
              <a:rPr lang="en-US" dirty="0" smtClean="0"/>
              <a:t>622 A.D. </a:t>
            </a:r>
          </a:p>
          <a:p>
            <a:r>
              <a:rPr lang="en-US" dirty="0" smtClean="0"/>
              <a:t>Regarded </a:t>
            </a:r>
            <a:r>
              <a:rPr lang="en-US" dirty="0"/>
              <a:t>as the beginning of the Muslim Era.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upload.wikimedia.org/wikipedia/commons/3/31/Medina,_Saudi_Arabia_locator_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794078" cy="37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 house of worship, or place Muslims may use to pray to Allah.</a:t>
            </a:r>
          </a:p>
          <a:p>
            <a:endParaRPr lang="en-US" dirty="0"/>
          </a:p>
        </p:txBody>
      </p:sp>
      <p:pic>
        <p:nvPicPr>
          <p:cNvPr id="2050" name="Picture 2" descr="http://www.thisarchitecture.com/wp-content/uploads/2010/10/golden-dome-mosque-architectur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/>
          <a:stretch/>
        </p:blipFill>
        <p:spPr bwMode="auto">
          <a:xfrm>
            <a:off x="2133600" y="2971800"/>
            <a:ext cx="49468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Hajj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Islam practice</a:t>
            </a:r>
          </a:p>
          <a:p>
            <a:r>
              <a:rPr lang="en-US" dirty="0" smtClean="0"/>
              <a:t>All Muslims who are physically and financially able should perform the hajj or pilgrimage to Mecca in their lifetime. </a:t>
            </a:r>
          </a:p>
          <a:p>
            <a:r>
              <a:rPr lang="en-US" dirty="0" smtClean="0"/>
              <a:t>One of Five Pillars or duties believers are expected to perform.</a:t>
            </a:r>
            <a:endParaRPr lang="en-US" dirty="0"/>
          </a:p>
        </p:txBody>
      </p:sp>
      <p:pic>
        <p:nvPicPr>
          <p:cNvPr id="1026" name="Picture 2" descr="http://www.buzzle.com/img/articleImages/271594-1242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97" y="1600200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tallycoolpix.com/wp-content/uploads/2010/15112010_mecca/mecca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97" y="4281486"/>
            <a:ext cx="3333750" cy="22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Area inhabited by Phoenicians,  and other cultures, including Philistines,</a:t>
            </a:r>
          </a:p>
          <a:p>
            <a:r>
              <a:rPr lang="en-US" dirty="0" smtClean="0"/>
              <a:t>Hebrews occupied area within Palestine called Canaan. </a:t>
            </a:r>
            <a:endParaRPr lang="en-US" dirty="0"/>
          </a:p>
        </p:txBody>
      </p:sp>
      <p:pic>
        <p:nvPicPr>
          <p:cNvPr id="8198" name="Picture 6" descr="http://media-2.web.britannica.com/eb-media/52/3352-004-68398B1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514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5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Qur’an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160925"/>
          </a:xfrm>
        </p:spPr>
        <p:txBody>
          <a:bodyPr/>
          <a:lstStyle/>
          <a:p>
            <a:r>
              <a:rPr lang="en-US" dirty="0" smtClean="0"/>
              <a:t>Muslims believe that Allah revealed his will through the angel Gabriel to Muhammad. </a:t>
            </a:r>
          </a:p>
          <a:p>
            <a:r>
              <a:rPr lang="en-US" dirty="0"/>
              <a:t>After his death these revelations were collected in a book written in Arabic, known the </a:t>
            </a:r>
            <a:r>
              <a:rPr lang="en-US" i="1" dirty="0"/>
              <a:t>Holy Book of the Muslims</a:t>
            </a:r>
            <a:r>
              <a:rPr lang="en-US" dirty="0"/>
              <a:t>, or the </a:t>
            </a:r>
            <a:r>
              <a:rPr lang="en-US" b="1" i="1" dirty="0"/>
              <a:t>Qur’an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  <p:pic>
        <p:nvPicPr>
          <p:cNvPr id="3074" name="Picture 2" descr="http://www.islamic-banking.com/resources/12/old-quran-from-qatar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14707"/>
          <a:stretch/>
        </p:blipFill>
        <p:spPr bwMode="auto">
          <a:xfrm>
            <a:off x="1981200" y="3733800"/>
            <a:ext cx="54251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Sunna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Muhammad’s example or model for living according to the Qur’an is known as the </a:t>
            </a:r>
            <a:r>
              <a:rPr lang="en-US" b="1" i="1" dirty="0" err="1" smtClean="0"/>
              <a:t>Sunna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Muslims believe this is the best model for proper living.</a:t>
            </a:r>
            <a:endParaRPr lang="en-US" dirty="0"/>
          </a:p>
        </p:txBody>
      </p:sp>
      <p:pic>
        <p:nvPicPr>
          <p:cNvPr id="4098" name="Picture 2" descr="http://1.bp.blogspot.com/_2paKj58Vxy4/S69QfJRTpkI/AAAAAAAABOQ/x_9vpfijFrM/s1600/Islam+wa+sunnah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543300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Shari’a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guidelines of the Qur’an and </a:t>
            </a:r>
            <a:r>
              <a:rPr lang="en-US" dirty="0" err="1" smtClean="0"/>
              <a:t>Sunna</a:t>
            </a:r>
            <a:r>
              <a:rPr lang="en-US" dirty="0" smtClean="0"/>
              <a:t> were assembled in a body of laws known as </a:t>
            </a:r>
            <a:r>
              <a:rPr lang="en-US" b="1" i="1" dirty="0" err="1" smtClean="0"/>
              <a:t>shari’a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system of law regulates family life, moral conduct, and business and community life of Muslims.; sometimes also prescribes punitive measures.</a:t>
            </a:r>
            <a:endParaRPr lang="en-US" dirty="0"/>
          </a:p>
        </p:txBody>
      </p:sp>
      <p:pic>
        <p:nvPicPr>
          <p:cNvPr id="5124" name="Picture 4" descr="http://scm-l3.technorati.com/10/08/24/16829/burk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/>
          <a:stretch/>
        </p:blipFill>
        <p:spPr bwMode="auto">
          <a:xfrm>
            <a:off x="5410200" y="2057400"/>
            <a:ext cx="2572034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Title means </a:t>
            </a:r>
            <a:r>
              <a:rPr lang="en-US" b="1" i="1" dirty="0" smtClean="0"/>
              <a:t>successor</a:t>
            </a:r>
            <a:r>
              <a:rPr lang="en-US" dirty="0" smtClean="0"/>
              <a:t> or </a:t>
            </a:r>
            <a:r>
              <a:rPr lang="en-US" b="1" i="1" dirty="0" smtClean="0"/>
              <a:t>deputy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Refers to leaders who took place of Muhammad when he died.</a:t>
            </a:r>
          </a:p>
          <a:p>
            <a:r>
              <a:rPr lang="en-US" dirty="0" smtClean="0"/>
              <a:t>First Caliph was Muhammad’s friend, Abu-Bakr.</a:t>
            </a:r>
            <a:endParaRPr lang="en-US" dirty="0"/>
          </a:p>
        </p:txBody>
      </p:sp>
      <p:sp>
        <p:nvSpPr>
          <p:cNvPr id="5" name="AutoShape 2" descr="data:image/jpeg;base64,/9j/4AAQSkZJRgABAQAAAQABAAD/2wCEAAkGBhQSERUUEhQWFRUVGBoYFRcYFhQWGBwYGBkdFxUYGBoYHSYeGBsjGhgVHy8gJCcpLCwsFx4xNTAqNScrLCkBCQoKDgwOGg8PGiokHyQsKSwsLCwsLCksLC4sLywsLCwsLCwtKSwsLCksLCksLCwsLCwsLCwsKSwsLC0sKSk1Lf/AABEIALkBEAMBIgACEQEDEQH/xAAbAAABBQEBAAAAAAAAAAAAAAAGAAEEBQcDAv/EAFYQAAECBAMEBwIHCgoIBgMAAAECEQADBCESMUEFBiJRBxMyYXGBkaGxFCNCcpLR8BUkNFJUsrPB0uEWMzU2YnN0gsLTJSZDRFODw/EXZKKjtOJGVWP/xAAZAQADAQEBAAAAAAAAAAAAAAAAAQIDBAX/xAAtEQACAgECBAUDBQEBAAAAAAAAAQIRIRIxA0Fh8BMiUXGBMpHBBKGx0fHhQv/aAAwDAQACEQMRAD8A2zFGfb/dIs6gqBLly5a0mWlTqx4nUpYbhULMke2D8iMX6Xz9+/8AJQPbMPMRzx3NYxs9DpvqfyeV9Gb+1CV03VX5PK9Jo/xQD01NiABCiohwcTByyg4Grta2XfZ5lExIDkjK7GzO34zDDydrZiNqjdUTQcJ6bar8mlf+7+1HQdNFV+TSv/d+uAShkjEQpyGdrjMJLW0wqPrHWoQkqKEE6kkk95W12GZ917ROLqhpYDcdM9V+TSfWZ9cIdNNS7fB5T+M364D1UlhhxOAVByoghLEvfmkkNyHO0ObKvmQ2FswSHACkhWYsP3RWgE00HZ6bKkf7tK8Hm/XHodM9V+Sy/pTPrgLqdmYE4gSSGLAqFmsxuLYb+Dw9VsxKUSykqKls4xg3IBGHVgAka3GbhoWlYVAmg1HTNVfksv1mx6T0yVX5LL9ZogFqNnMhSsSizOA4z0SdQ725NHIU3EQQS5Z+Nru4F7EOrN9RD0DTQfnpmqfyWX9KZHtPTHUfkssf3pn1QBzqJJ7OIHJ+K9+IkG418TziTKlyyOwxzspRF3uNRqG0uL5xE1pRcafIOJfS/PP+7yvpTPqh1dL08f7tL9Zo94jOhTYsRS5wrSkAHRRUBfnwgX5+ESkUQ8ciWWcOEB1Eqe1wdLXzaFQ7j6B7L6XZ5/3aX9Kb+pME24++qq5U0KlpR1YQRhUoviKgQXAyw+2MUFOUrDBsKgnPE7ubn+7aw9jwe9Ec5plR3pl/44TVCdOLwa48KOclbj7co6RLMRQoUKFkBQoUKCmAoUJ4UAChNChoVAO0JoZ4Z4AHMKE8KABQxh4aAYxEYx0s/h//ACke5ZjaIxbpaP3/AH0lo5clc4tFw3BGQt2YFsIBFlZ8QzyAscR/U0Spq0qcixKWFybfKDns8R15uMoiIopoBJluprKcAizjLPP2CGTJmEMEEg5AXHiNNB69xjS4+oNNnKVJKitLhJI7r2ScL6WbXutEiiZK72JsDhDAi5Yc789RaGoEL6w8IJYEuQOEYA7nPT90d1Uq1hTBCSntfGJs173toH/VFKdY5CcUyeFp7w4fMEOkcSg/a8e7KI9SpAmBXaAGF3JCS4Y9z8rdnSPa5UwoSlkDFwhQmIuD5sCRhPPLWIyqSaCoHC9iQVozsQSxue/VtXiI6VJO9hU2mmtyzFQlPaYABzzBOqiNWe2d9Y4FaEqQtSMIU4HZcOykggHhLEK/7mIk+nmqSnsYTk0xIckG1lMH8BmeRj3Mp5hAQoJdIBHEl2exIfisWHjB5LWfXmw0vP8ARMmTcLqOSbKBDO5LOC9iD3jSIcucGSl8JxBk8T5u1+TM5zjxNEwo0whvlpIFw2Ji4Pau4y7wQwlTMRcArYF+sSSQMueLIC3Puh+SkvTvv/o0nb6khakcLAC5chi+mG+mZOg9IhS6dRUMPCeFV0hgm4Dk5PfhyYi5j3UCYUhSRLT3405h21ZOQz590PKqVS3GBJe5eYC7anQ2A8HMPVpXlz31Go3ucwgkqYtxBrlgSSxuTYAKMTqemJUdBmUMOJs+FwC5GJj/AEcniu+CzFqVhSGJcux1Otn4SfF/SWZM3H2Bz7V8hkXcg5a+rNNpYsbTZ3q0hxkeJPndRy7uIfvdiforDTJ/eEe9cCCqRaVAlOFLj5TvcgM5731us5s0F3RiWmTgPxUe9cTjk7GtnZrdKbfblAzP2lMRttEozFdVMpSoS34cYWbgc8KT6wSUh4ftygU3iTh2xs5ei0T5fngf/FBExZXyttTztvD1q/g5mrk9W/DiRTJmZfOUDFpT7Smq2tVy+sV1UmmQyH4ca2VibnmPOB2WPvqVOfPa89HkZYlp9ksRebtjFW7WmaY0Swf6uWQoerRbRJJ6MNpTJ+z0TJy1TFlawVKLlgq0FcYzsGorZGxhU09QlCJSz8V1aVYnWEqKlKf5SuyALDN8jbfHeedKpKdVPhTMqVykBRAUE404iQDY6C75wpRyNMMYaArYm1aqTtI0VTOFQlUnrUTOrTLUCCxBw6WVz+T3iCfbc9aKacuWWWmWtSCzspKSRY53EQ0Mnw0Au0N6552dRTZSgJ1QpIUcCVCyFqmcOXyHjpM3qnKp9lqQodZVzJQm8ILpw/HMMk35Q9LFYavDQEV+0a2orqiRTzhTy6eWkuZSV41qAOahldrcsjHmh31mq2MusIT1yAU5cJUFhAUw+cCRk4OQhaR2HLwngA2Dt2rl1lNJqZyZyaun60fFoQUKwlbApHEGS3no1zx4TVDR7eGxQ0PhiRnuMU6V/wAPV/VJ/NP1xtcYt0q/h6h//NH5p7jForh7sGKyvdkdkME43dsnHjpmO0eUKokdSWQ5xC6C+mZTo5y8SI400kHAS+EXzDYrEAB7MGvrEqpIOEA4iDwgMCcQD5aWBHo8XhVFbc++/wCS8vJFqFupWFjilhOl7pse921zHrIICVS0plqUvCGLkKBdikcwGIYv7bRpYSOsfiHV3vdlKSxvqxH1xMnJeZLxMxlpyDWYt7G56+JVchHIT8OIfBwx7ab4SRcPyLvcN+opc0D/AGJYHgJLFIxfJY+FnOZHfFuqW7avZsIByUABYP8AJ558xEOYoJskg8gATfJ8QzNh2XFsxCTXMSbeyIQqRc9TZQ4gDY5G4FuZ0y007GWUjAqmNsgblLseEm4z93MxKRsyZNU9wLNchm0zc83J8hE8bskEFJKVDJQLEHP33jGfHhHmaxg+ZTJnknF1DlThR/GtcKAsbdz65xyWE5fB2D2GJTAm9s87W7+6LI002XmApJbCQ6Tawys/rpHKVOPE4JdyHsHIIIwpN8/Lly2jKD2ZEoySuiGlTueoBzc4sxeyvoj2l3DnzwkcKMBC7cTh8mJ+T5lrHxNi5N8y7AkDCWLXJF7tfv7rVYIwlzbHfmPAOxYPa2fnDY4u898yZKqsKZhYXWOFuSb35AEW8Gj0JSQkzgXUkkksWCkkjCATdLYXFicT2aIc+ylsMSgrQkPY8jlZXrlzmS0oSgpChhyN7cQL5WewbwYjSClHKvr7CatnVdd1iE2Y4gbZEOL5Ej5NuTX1F90Yq+Nn/NR71wKyyGSMi4DPmHdKwLM98uetoKujT+Mm96Ue9cLSo2kDyjW6M8P25QM77jDVbMmDMVWDympwn3QS0PZig6RKOcunlKp0GZMk1EqaEpBJ4X5Xa4eCO5hIGJTfc2inH/8AYia/MKqJgf6LQQbjpeVXTGbrKuoPknhHtBiDWbEmp2FJlJlKVOliSsSwk4sQmpUQRm4BU/nFzuTQTJezkpmJUmYrrVqSoEKClzFqZj4j1i3sSBOzf5sTfnH9MmLXfT8E2X/XU/6OOFBsOeN3pkgyZgnElpeE4z8ak9nPIExZ747InLoKNUuWpa6dcmYuWBxslDKAGZILWh8wFUfziR/ZD71wazEuCk6hvUNARsQTKzaxrBJmypKJHVgzUYFKUSch5n07xB4ExEkNGV7rKxp2VIP+znVeL/lpUB7JhEPuw6zseWR/E/Cye4yiUD/1NFhuxsWcjaswrlLEmWqqXLWUkIPXrlkBJyNguFubsWcjaEzrJUxMqT8IEpakkJV1s8KGEnN0uYpiJNVtmrqa6opaaaiRLpkjGsyxNUoqANgosMyNMtXtw6OtlIqdjGTMfDMXMBbMcQII7wQD5R4RMm0u1qxRpp80VKUdUZaHSSEjtKJCUh3ck2aOGyd36n7gzZHVrRPxKUlBBSotMSqz3uAW5wVj7AWW5W05kicdm1Y+NlD73mNaZKALAeABbuBGabm4TGcbImTavaFFMFPOlppZJTOVNQUDHgKWBPa4jbW5LBo0gREikJoUKFGYz0YxHpXf7oL+ZL/NMbdGK9Ko+/1fMR+bGiL4e79gXo5QLfKfMnN+y/ek2+wDS5soasQNXZhyJF7e28RqbBhCirCtkgptYWAYG6n7vxjyLya0BwFTMLly4HdqRmOXfF6s178gcbyQZQJxEaoDO2i0pAL2Dt6NpEisOFctgxwJcMzKdeK2jKxafu50c3+NNiDLIUQGdOJDkA5HVu/SJM9ZM6SSHHVo+SbpCSBbmU4dcz5xN1LJVWsFhRIGMYm4UFkk5pCVTbjkpScJ1IX3xLpNlhIchyMzldo8UNP1rOmwHDzJ5nyAHgnviym8ID5MVZeJFtHbxjzeNxblSOmEVFHWlpFLWEJGJRGQ0HNR+SPV7s7GCJG6ZwgmdnoBi0Ie5Gj3trAVs6X1xndYpQQlTdW5TiUkOVTAM82CcgA0WUrZEsIC5Tyli6VIJBCvDXw1jOfh8N6Z3fsWoTnHUiVtDdmYlyghaUjOwIPzSeQz1gfmIAJawmDCo95uhQOjKa40fnBTszbnw1C5c4BKpZSJyR3uUzUK0S6QwZwSO4wO18lCVKAHC4Z82UgKBbVyT6eUbNURFtblHJlJThSVJGLCCRle50a2RBv4xWyxZWqguw0Ic4s87t7eVr7aPCAlSXSHwYWuCSrCT3FS+WYbKB8ZL0dbgsM3Le/vyHl3RnrjZno0vG3+kgy3UQXw4srteyT7TfKzaxaJQzJaxbwzZ3a928oqS2NZUcKXDkWvdg+mvPLyibLnshwVMAeJg97Ei9wBkfPujW2kvgxmlJv5PM2QELYBrgmx52GmmJxphIbSCTo57c3lhT71fu9YGJgSMIQorAULniCTySrV25aDm4J+j7Nfh+sxk9y19LXsaxQHhiXEPZ/Zig3/ANvzpCaeVTKCZtTOEsLKQrCLAkA2d1J9sNKzBhW0OIB939rVUraa6GpnCoT1XWomYEoULixCfFQ1yHhBuITwIeFAv0gbcm0siUuSoJUqfLQSUhXCoKJF/AXiw2mir+FU/UFApxi+EA4cR/FwuH55EQ6EXEKFEPa9QqXTzVpLKRLWpOt0oJHtEICZDRRbj7VmVNDJnTSCtePEQAnKYtIsLZARewMYoQgf3521MpaQrkkCYpctCCQCHWoA2OdnjxuLtuZU0uKcQZqJkyWtgE3Qq1hlYiCsWHQI4aBjdLbs2fUVyJhBTIn4JbJAZLrFyM+yIJnhNUCHhQoUIZ6jFulUff6vmS/zFfVG0xi3SmT90FZ9iXl81XK8WiuHzBqjQCQdAwHcx77vhOUSqqQVJv5a6Xbvy9IiUdK+AXS4sQT2hbCHs9nvyiTtCVZiSohmQxGJ7s6X4neLckpJWNxbyQaQXXxXw2NgMWJOF3s2QL9/jFlLQOslsM5QJGTPiCwAdASW7orpMr+MBDgIuzO2JLl2ufGLSXJPWywNKdxpZlKBI0OEP46xlxKz7G0FnPX+AmkyWS/9H90eFUalpICmJBL8gkFQc+AaO4qE4e/hbm+Z/VCp6goKgP8AaDACdFLIHq7X/pR40G9V9TolsCOyl1InMMXUqmLCjhdDXcgtdgGz08IkpkVyZgBMxSSbEKAlhLgpcFOE2ewvaIEzeRUtXUITjMuZOBckAuVIBOG9gSY7Um+aQlSZyFOkYkgHM4rhL3CW5k5G+kehxOHxNTagn/u4uHOGlJyfa2JKdpmTtNeAOFSxLUMiSsDCQNSF4T4PBBt6mPXKAsAhCRl/sxfx7aR/dgT3QlGoq5lRMsmWUzCq9llTSR4PfwQYJN4Jykz1EkMoEgajjKi/rh/uRfEhpgo80l+DCMtUr9WxUMwJmS1EsBNlka5LTn7fQwFdXwqObKDjxd/D/wC3qQTKgAoVmyk28xFJMSGXe+Oxvm5LPo7v5ecHATSZcuXfqegkdcQrs4g9mJGj91vab6RbS0YcD5gAWAZ/lXB0t7Yo6pLrXYZ5Fs2yJschE+llDBhKzgNyeEaEtkWDtb/tHa2lFWc0ouTddTxVAdYLXsTcM73Zm1Cs/wBxJtwiePw/XAkmWHSQwcg25OyTdyHAdu/Rngp3DPFMjOe5ol5H8Gs7NPDAh0j/AIXsv+0/45UF2zTwwI9I/wCF7L/tP+OVCjuc8gu+4sn4R8JwDrsODG6uy+TPh9kBE/fmuXLqamRLp/g1NNMspX1hmKCSAoggsLKB7n1a+hg/bzjLdr7wT6uirFU8iRKo0lSVKOLrVsUkqSEskEgpNxrmYcciZbdI9aJ2z6WaAwmTpCwNQFIWoD2xfbb3kXIrqSnSlJTUFeJRdxhFsLW9YE97f5H2f8+l/RKi03t/lfZnjN9wh1+REraG89Ua+ZR00uSVCUmYFzFLADs+IJuRdgA1yI4bG3mmVmz6zrkpTNkidLWEvhtLJcOS2oz0fWGof5wT/wCyJ/OlxV7n/gu1v62o/MXDoZA2LvLWUezKeciVIVTJUUqcrM1WKatzZkoDukZl2LMY1hCnAPhGT1X82Zfzh/8AJVGq0/ZT4D3RMgQI9IC8U7Z8n/iVSFnwl5+XHHjcBeGo2lJ/EqiseEx/2B6RB3w21LlbYozNxYJMpayEoKy8wKSGCb/JT6R43P2yibtirMrFgnykrAUlSC8sISXCr5lXrDryhzIOy6+rlTtqrpESlYJ61rMwqySZhwoSlnUQCbkC3fBLM31WNkCuEtJXhS6HOHF1glKvm2ZEVO7na23/AFk33TYr/wD8X8h/8kQ2lYkF21N7Fyl0CQhJ+FqAW5PC4QeHn2znygmEZ7vH/HbF+en3SY0IRnJYRSPcYr0q/h6vmS/TCt9D7o2qMW6U1ff6v6uX+aqBGnD3fsDsuQUy0qbMJOJgbJZw2ZNjceehiTWKExacBCi2JnINwAHVzyyuXcQ6ahIlp14U3cW4btzyyzfnaOdNhTbAUk8V9R3cmPydIhSbTb5d91+xrStI5yZYClhKr4BhNgCrGAO1kkkMX8znEkkdYkpBDSSSA9iAorA7nxADk0RZtlKcWMsOxGWK5Gj5xOok/GouD8Sb3unArD3uzW74UnavoXDDx1/gkorVuSU2uLm7+T/qvHlG0xiVjVgQzAk5HN352HmI8TZikBnK1qulIz7yXsPdEUU0pIBnHHM+TLAJA5N9eZjOHBUlbwu9glOsID9rqJmqVpMOMf3iT6gkjxeOMrEtQTc6JGZvoB4wWVOyJnWYVDClgo8IYOeHEMgeQzNhqBBTu9utOUgGWpVNJJPGlLTZjj5ASAWLFiSxfJo71xE8Rycj4b3Z53b2d8FpkInKRIE1aZkxUztkpBKEoQWsDhYnMkliCIs6/d/rwPg8uomFKQmXMUgJS3aIIXgCgSVKxZlxfOLWno6OjUEy0ldUpuJk1FS5zJJOGXp3eMW0rZtQeJcwPmkLmzFaXcICEj0PnGXhZuTNVKlgzGt2ZPp1SxPlKllS0AcSVJPE9iD3HSKKeeGY/wDxOLm/155v7mPt9K6emXgVJCkGYgGahZmJ7QIBxDEku7eLQATj2gL/ABhHc/ibF7Q3CMHjvJqm2s+v4Z3VIxFSh2sVnNuzy7s8tY9SFNLMtwFX0u6gwAvcsfs0PTGysu213bsP/hPpCExl4mSQGBVZw+bdwyiVOWUTKKPSqPCMRZypIDYiAHHni+17ve7iK45ngPeYqa9YwJYg8ScmPvs+fs1iz3FzX4D7e+IjJyyynSi0uhruzOzAn0oIKDRVLEop6gKmMCWSSkue7gbxIgr2T2Ynkfbzi06ZyszvYG0EVm3F1FO65MunCDMwqAxEi3EAdTY/ik5QN7K2qiVsqtolBXwnGv4sIWS3AFKJAYBOFTu2nMRs6UtlDhOusPUTRm29ko/cigDFwqlcMXHxSneLPexBO1tmEAsDNctYWGcGwhxBqCjOqnbMul25OmTiUy/gqQV4VKCboIKsIJAcM/MjnHHccFdBtGaAcM5c9SLZjqyf1t4gxcUdOr7uz1FJwmlSHY4ScUuz5HwgySlsobdAZRVSj/BqWGL4smL/AIQrSNTkDhT4D3R1hRDdjQDbFSZm3ayZdpUlEsHvOAlj4hXqYbbQMvbtGvSbJVLJ7xjz8yn0g6hQ9QUZPR7dlUytsCcSkzZs0S3SplK+NASFAM/ELHS+hiUuiX/BnDhL4AtmPZ68Lfww8XhGmKlghiAR3h4doeoVGWVu3JVTO2R1JK+rmIEwhKmSppQwEkNi4VWGjHURqQhJQBYADwh4iTsaHjFulIPtFXzJf5quUbSYxbpQH+kFfMl+1BhmnD3fsC4StRTzslLXsz2Z3sCH0aJ20Ug4bkC2vCxAwknTW/Ix4oZBXhIayWDku2ZDBnOK9i9m7olVlMCLAFg17C9rEaEeOjRo27WNu8E2lhvvqV0oqUo/jBLZO5Gh5uLNq8dlT8CsabtIUWcluE8Lm7JNvARHlK41hVuDO5Y8OFX4zZGO9VdSsYYmSUm4uSGdwGOInF34u9zlNeajog/z/BXUkyau5JGMu4spZ8dE/VF/salUpfxeB8QSVksyiLpQ/JAKis6DwEetg7FM9RSCEy5YedONkoQ/CkP8oizcy+giXt7eOnpfiaNCXAKSpi4Hysa+0pV3w27z8mN3w3LBnGSirO8hKMC1KWUqSpHV9ZLWpalDFjEuW+nBfnmRrPqtrTESEy1zhTpSkJTLCwZ6sJCSFr+QTc4Uhu8wAoUtUxXXLUVFiDiULXsAGFgchaJUyjThU4AIuSwzCVKV7QkecNcPTKl9zCfHTyGkrY0tSR1cgJL4TMWtUtzcuMJClKcHtEekWcikqkHDLqJwSGB61SVINr4esCld+bnujLafeGqp0kSqhaU4mwO/K98hlE2m33qZrfCFKmpBcgNLYCxxYQywQkjCeWkPw5ovxFsXe820Kgq6lZlTUY0AzEy8BxEizgsddNIF1pAK3yxEZ38eWhsefnBad5pFQiWJUtSSZ0oB5dnCwpKcQti7rWe8Cc0Ykq59Z7Mz43aM5O6v0OiG3z+GeZxIUp2Idyb62d2LZevpEulSTJKWN3IvkfkD32+uIGDEspABJPu0t74tpVGUpYrZRZiGI7hld7ekW09Krp37mU2k3fXv2IUtRZDdkkEAPm5B8D5lxnkYJNyDxL8vfA3NkqQoA4WBBDXu/edWf7XI9ye0uM5/UXF+R/BruyDwxVb6byzqU0yJCJa11Ezqx1hUACWw3SbXMWmxjwwNdIn4Tsz+1p/OREx3OeR32TvfUiuTR1khCFzElUtcpZUkgBRyOnAoc3GV4MRAFtVYO8NGBcpkLxDk6ZzPyzHqItNt73TZdUKWlpvhE0S+sW8wS0pS7C5Fzly7QzhtXsIvtq1hlSJswAEy5algHIlKSoA+kRt19rKqqSTPWAlUxLkJdhciz30imp95RXbLqJoQUES5yFoJdlJlkm9nDFJ84g7ubxCm2ds9AQZkyoIloQFYflKxKJY2S4fxgoLDuFAhtjfxcqqmUkmlXPmpSlSMKgAXSFHE44AAc73YawWSVkpBUGJAcZsWuIlpoYJb+b6zKFUtMqWiYVImLViKgyUYcm8T6RfVW1cNIqoSAWkmaAci0srALaQF7zyPhG0KpFvidnTAPnLcg+LKEWeyavrNhYv/ACkxP0Jakf4YprCEXu622FVVJKnqSEqmAkgOwZSk2fwi2gZ6OP5Np/mq/SLgleJe40PDQoUSMUIwoYiAD0YxjpOP+kF/Ml/mHlfWNoMYr0np+/1nTCjl/wAN9Yovh8/YoaGqwIGqWGQJwuxLqOQuY71dUDwpDqxFiBpkHFgWfOI1IhRSEpUwwpKgQ7Eu5B0OdjZjEqop8JHVqY3DZ5Xw2ZiLjzjR1qW3PvuyPWyvp7lbXGByHaxIxDJgc46rIxcRsZTIJDfI+Kdhpwv4HxjxQOpayksrAC73xApfPmqzd7R1UGmS2DWunJlMQoXy4sQaIa89GqlUbZ72xvKUSUyJaShuI9pwoj+MUbY5qswq6UBgm9wO0aQVAG3no4fzY++LzbNEZmTcJJSbAsoYjLazMQoi2vfEjdpEjqJkxUtMwoxOFDFZKXTY2uAS8aS4/hx1NZ6C8HxJUnirXfqQq6VjPCeJPEnLMlmvzBSPKOqZvWIJFnxFWdiWJHohQ/vCOFRJBOOnSVS1YiUXxSzmxYuUN7jrHOQpCVpUhlBYIKVmwOpL91n5uzxouNfm79jml+ncfKQa2UXXzCk+/wCsRPptjrUQlJGAspKlEJBBsXD5gg2ux8jFjT7DlzSspnBSrY1BBUhJuzKUQFG/LTK0PtOimJlplKUFS1qOEpHFiPElBd1XbCLludmOc/1UZS0Qf3Xybx/TyUdc19iPRbUTJmIlSjiCZqJs1enxZcYRkz6nMtyvGlsZSns8wMeRABD6sxPLIHxl7NpAj5Ic6gDuCf1l9cUQFK+KNrdZ+7y09e+8tLLXP9+ptF/+Xy7ocTDjJyIW9g5vmLHu7vruJM9JGI4k4QXDuxS+EDnyioY9bw2UVMOVyxf2RcS5RCGxF2JxJGXLD4XbufnFSxFbcjOWW7vnt8lfWTFYhiBS7AJJuADc2e5I9nnF5uUrjmeCYoqsqUQVXZQawCWLE4chmoWz/Xe7njjX4J95iXyLX0v4Nf2N2ftzgV6UKRM2bs+Wt8K6jCpiQWUUgsRlYwVbF7P25wMdJc9KJ+zVrISlNSFKUSwABQST3AQo7nPIgUWykbO2zIk079XUS1FYVhWoMF9lZGIB0JLPz7mt9q7bRK2gUUtGaitMsdYoLEsCXwkBSlONEaapu5aKidteVVbepDTrE1MuWsLUlykWmHPXtJvk5AiTIr5cnb9SqctMtKqdDKWQkWEom5tklX0TF/0SRNyiTsjaBIY9ZUuM2PUpcPrETowPXVMvrbGlpUiQk6iYomZNHqE+BHKJe5S32RtAjIrqSPAyUmIWz/vWVsmuFk4fg88/0FqUUk9w4j/dEHqAQbMH+sFV/Zk/9GDiAfZf84Kr+zJ/6MG61MHOQvESGjN9k7fpkbR2kupnS5eNSZKcRZ0oBQtvopjzuRU4tiVKHfqk1CbcjLKx7VGJfRjs2XPpp0+bLRMVNqJigVoSosw5i3EVHziDsVPVfdunAYJExaUiwAUiYzD5uAeUUxBR0cfybTfNV+kXBK8DXRx/JtN81X6RcEkZy3KWw7wnhhCiRjwjDQjCA9Ri3Scfv9Y/oo/RxtMYr0m/ygv5qP0UWXw+fsUlDVKASWJBFmN2Go1zF4kVNYTcB7PfhFhr32va/pFeiYEkKIwuAOYwm4sToQLjQNHStn2CVGzaAEsMvDxzzi68ypE4e7OezSAZgVcKlEGzkOQXY5tY2jspRVOlMXVhGWuFJY3zdvbzjhR4gpQYPgIa51HCe9rcxHubOCVylPYIBzdncN3sOHLTyiX9dlpXGiyqZIfhfEGKTZwr5JLfZtLRUzJK5E3GhASFhlSlNgUnVIOShydiLRN+7CA1ye4juJN38T5RymbXQbup2u4B7zmbFwr7CLasmGqOKHlVclMsnqsCitKSlZC1ABKi6SWKU3Fw2XaeIRlfHTELGAJUozShKQAhwBgSNTYDMHEDeOi6uUrMMPAM7NYF2uH01vlHCZMSVF1khki+IuEuyWJYAPZyYikvf7mrWrfb7F9I2vLQOrYMnIITiEsN2SRZS1aq592fOdUmaoKQkgIcpJNwogjH3sxYBw7OdIgya2Si4BJ0cC19NE2ByEd07bSk6uSCdLXsb8n77aNGcP08U777797nx56dKRNlhKfIAMdU/rLEjPnA87oLZ9Y4+q+b/q8omzNtocsCAcwzjy109kQJCh1ZfsmYPF2LHvyP7tOiWxjwotXfe51nEiaWZ0qe7tnmTydotJddwvgOIWSkAseRc+fj6RWT0HrFnMYmVdh3v6+yJlNUfElTlwDbvT2S+uZinelaV6EySf1EWZOKiCwuoZPmMx3EPeL/AHTPxszwT7zA8ASAXBSFJD95Lntczd/3xe7pn41fzU+8xEl5jWL8j+DYthnh+3OJtVs+XNbrZaJjZY0pUz5s4LRB2EeD7c4h70b2GlXJlSpJnz55IlywoIDDMlRBbP2G4aIW5hIuqXZ8uV/Fy0IfPClKfcI5VexZE1aZk2TLWtHZUpCVEMXDEjneKfdjfA1K58qbIMmfTtjRjCwxdmUAOXtDPE7djbqquT1ipK5BxFOBbvYAvcCxf2Q6aJLCXQS0pUlMtASskrSEpAUVBlFQAYk6vnHlezJRliUZUsyxkgoSUWuOFmz7ort5d5hRiS6CvrpqZQYgMVfKLi8XRMLIHBFDLCzMCEBZGErCUhRAZgVM5FhbuEdVpBDEODYjOKfZe8on1dTTBBSafC6iQQrGHsNGj1u1t81ctSzJXJwrKMK8ywScQsLcTeUDTAsaWkRKThloShIyShISL52Fo5/cyViWrqpeKYGmHAl1ghiFlnUO4xKhomxnOnpky0hKEpQkZJSAlI1sBYXJjpChQhiEKFCEADQjDwxhAe4xTpOU1evwR+i7rxtcYh0pn7/V34P0UaDg6sH0V6VISlTcOZIJOTBuTAeohvhwd8SQQwBwk5O5Zs3A8GN4jUdOxBZ0hIdg/aF9DkSX8LZRNVQtkEnkMIUGzdRIITy87O8W4JYBSOKJqVKXxBLpzuGUFg2OosS/KO6q8sAtUs2Z0p4gbnFcAG7kjW+txBkJAm3AUCH0zI10cGxHMGOqAJisCQNckjXkdW+zQtFuh6qRI+EWuuUDoQm1nBCgoeN+70aZUuQQuUCAxGiu8WcPfNvaw6TKUFOEJRYFyAHBSNNTfM5NECZTAHEEpIVZu0x7/e+Vovw16kriNkiYpgWmSyD4hY/Ubls+XOyNRky5T+w25Z4nIuGz9XnbJYAgOoZ2BB5ghre3TnHgUaVJThAxHtFud1WIYMfsYPDXUPEHMzlMSxyuHD5dxF/Fm8IU2rNvjJZOrOx1Gjgl20HfHmp2SEpdIuAO0E3yewy8y0Q5VE5FgxIdgHY+UPw16jXEvYkGre2JN8jhOIZM5ZlAv3/qPnFizmJawLYhiGb+Lt74atoghKeBLvmm5YPfvcWL5NHiVMBsUgF2IwpHO4fva0KUKRUZ6iRLqUgrdWZ0BIIaxy8vOPcurDslWFBYkMt7ZgMMjb1iukygpSmADnhe2ZU2mVosEUbupgwdxhAPD8nDqS3n53HBbj1naoqkEAIVfEksARr3AWy9Ys90VvMX81HvMD65TG7ZpYMAWL5gDOw9Yvt0z8YvwT7zEaFHBSlab9jZdg9kfbWBffub1G0dnVMy0lKloUrRJVZzyDEnwSYJ93+wP3c467x7CRWUy5C8ljhLPhULpUPA+ocawk6ZhIi7L3YEmsqKoTCo1AS6GACcPIvfKH2fvdJnUa6sY0ykBZViACuDOwJ8rxU9HG2Zi5Myln/x9Grq1aui4QX1Zil9QAdYH9gH/Vyo8J3viq9SbPG9e9iaxFEUyZ0ofC5akGYhkrS7EoUCQWLW79YNt5N75dGuVLMubNmTicCJSQVMGBNyOeXcYCdtj/R2x/62R7ovdvD/AE7Q/wBVN/NmQNICPuNWCbtPaK0hQCuqspJSoEAghSTkQQQR3QS7I3rk1EiZPRjTLlFYWVgAjAkKUQAS4YxQ7p/yvtPxle6KfdH+Rq/51T+iRCa/A0XiOlKn6rrVyalCFKwy1GWGXmDhUFYXDFw/g7FjMRku3R/q/R/Pl/8AVjWoUkkCFCEIQogoUKFChAKGh4aAD3GG9K4P3RUdGl+pl/ujcowvpbmNtFQ/oyz/AOgiNY7ggepJgThDgnCCnQOQHCtGHL9d4kTakAFiGYJLAAsHDjN/390U8qYQLNaz4SeYZynvjz11u0D5E+9PcPSNaRJNBBm52KeJmDOC4AfRwPs0dpcwyy1iCLu/fqLp8BFWioKS4LHz79G74kTKskMSGP8ARPkezn++BWn0BpSWUWqF8Tl8lM4ADAOATZ7a3DebRTVlLHVPaDAgDJoiKrVFOErcWHZJLB2BOF9efOI6ahjnkGuD6dmGlEM8y+VUJ7TKIANhbTU58sx3x4FawCiAyiebgG4uc7Z+UVHw5RSQFONeG/NnZ2cD09PCK4vbvZ05d7Yc8vb5FL0DT6l1OqurSSDkzOQoKD6EZs5sfLKIkqpLgHPEHDBrnNxkO4c4rOvJyCvT93h6R6SpXMi7+YyLAfN9Iflqikndl7U1SbKexxGzu4tYnyzbWK6arrVYmCQ4fCLd/n9tIjzNpLIYrcWDEDIZA8Icfvhk1yhfEM+Q8bWtplyg1NfSKMPU9pQCtWnFcNdnU/PJvaPE28qpZ+IA6XdLDILLa93tIiiExy7uSXOfNzZu9Xs8+0upI+Vye1ie8NfX1Hmm0XpbJtaB8k5EWcG6nxX1AIzvmIut2EtNX4J/OMDQnBTEkDUsnuvox/7wR7rTAZq2L8KPeYzlvgtKou+hsm73Z+3OKjbm2psva9HJEwpkzUKxJ4WUoY2uzu+DXlFxu6OD7c467c3Yp6wJFRLC8PZLqSoPmxSQWsLdwiEZSBXdIvtjaZFx8WDyfL9Soqt3/wCblR4T/wA6NB2Ju5IpEFFPLCAouq5USWa6lEkx6o9gSJUgyJcsCUrFiRcg4+0+Ik3h6iKM421NB2dsYAh+tkewAH0Novt4VgbcoCbPLmgeJCwB4uR6xa0nR5Qy2wyA4WFglS1KCk3SxKnAfTI6vE7b261PWYfhEvFgfCQpSSHZw6SLFhbugtDBrdBYO19psXvKHmLH0II8oqt0B/oav+dUfoUQe7L3bp6ZSlSJSZZWEhWF7hNk2JYfr1j3QbBkSJapUqWEoWVFSbqBKgAp8ROYADQm0FGY7cnJO79FcfxiBnqnrQoeUa3GYdIe59LSUYVIlYVKnIBJUpRAwrOEYiWFhlyEahBJ4BCEKEIUZlChQoUAChjChQgOkB29PR5Iq5pnTFzgohIIQqWE8IYZoJ9sGMcp+UaXQkZNO6NZAsFT2+fL/wAuOB6O5I1nfSl/5caHU5xHEGpmgBHo7k85vrK/y48/+HcnnO+lL/y4Plfb1huUPUxmfno9k8530pf+XHj/AMPZI1nfSl/5caCdI8QamAAK3Bls2Kc2bY0af3I8fwBlDWd9JH+XB8frjyPt6Q9TEAR3Fl85300fsR4/gLLGRm/ST+xB8rXzjwr64NTGAStyJfOb9JH7EMNyUD5U36SP2IPDHk6+cGoMgJ/AlD9qb9JP7EeVblo5zfpJ/Yg9P1x4Vr5++DWwAX+BqB8qb9JP7EWewt3xKWSnEXZ8RByNmYDnBLHek7X25wawCjYMtkCLaIezex9ucTIlGTGhQ8KAQ0KEYUACMMYUIwhkTaeyZVQjBOQJiQQoAuzgFjbxMSocwhCAaEIeGEKxihQoQgAUM0KEY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54163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charlespaolino.files.wordpress.com/2012/08/calif-5-abu-bakr-first-cali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200400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</a:t>
            </a:r>
            <a:r>
              <a:rPr lang="en-US" b="1" i="1" dirty="0" smtClean="0"/>
              <a:t>striving</a:t>
            </a:r>
            <a:r>
              <a:rPr lang="en-US" dirty="0" smtClean="0"/>
              <a:t>, and refers to person’s inner struggle against evil</a:t>
            </a:r>
          </a:p>
          <a:p>
            <a:r>
              <a:rPr lang="en-US" dirty="0" smtClean="0"/>
              <a:t>Word is also used in the Qur’an – refers to </a:t>
            </a:r>
            <a:r>
              <a:rPr lang="en-US" b="1" i="1" dirty="0" smtClean="0"/>
              <a:t>armed struggle</a:t>
            </a:r>
            <a:r>
              <a:rPr lang="en-US" dirty="0" smtClean="0"/>
              <a:t> against unbelievers.</a:t>
            </a:r>
            <a:endParaRPr lang="en-US" dirty="0"/>
          </a:p>
        </p:txBody>
      </p:sp>
      <p:pic>
        <p:nvPicPr>
          <p:cNvPr id="2052" name="Picture 4" descr="Angel and devil on shou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16" y="3886200"/>
            <a:ext cx="3924300" cy="23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QSEBQUExQWFBUUGBgYGBcXGBYXGxoYGBcYHBcYGBcXHCYfFxwjGxgYHzAgIycpLC4sGSAxNTAqNSYrLCkBCQoKDgwOGg8PGiwcHCQsKSwsLCwpKSksLCksLCwsLCwsKSwsLCwsKSwpLCwpLCwsLCksLCksKSksLCksLCwpLP/AABEIAMUBAAMBIgACEQEDEQH/xAAcAAACAgMBAQAAAAAAAAAAAAAFBgQHAAIDAQj/xABAEAACAgAEBAQDBgQFAgYDAAABAgMRAAQSIQUGMUETIlFhBzJxI0JSgZGhFGJysTNDwdHwgvEkU5KisuEVY8L/xAAYAQADAQEAAAAAAAAAAAAAAAAAAQIDBP/EACARAQEBAQADAAMBAQEAAAAAAAABEQIDITESQVFhEyL/2gAMAwEAAhEDEQA/AGAq3rjRw3r+2JS4r7j3EpVzMiiRgAdgD7Ynr/zNac+/RyWYqbdhpG5x14Zm1miEgGzE19L2xXuTgnzLGNZCdrIJ64e+XMuY8siMKK2CMX47sT3MqVnVIikKfNpNV64Q0n4iQt6+u+y9MWITj0PtjSzUoPF4WbKuEH2hTatjf1wkZXg+eDxlg9BgW83a99sWJqx60mCzSAecMjNIkYguwfNRrajiByzwrMR5ktNejSerXvt2w1h8eM+DA0zi/ZSf0nFfwM5bdj374sGVSyMo6kEYV4uTpQb1Lgs0QJXVoNsb+uJnKx/8VHZvyt39xghFylIARqU46cI5XeCdZCwIAIr6kYnDHyox4o36Y6w5VnakUsfbA7ifG4Ms5SaRUda1L1K30LBbrFpKXM3B5JM4zqhKeWzjxslTdBhvgzSZjV4E0UgbfysGI/IG8RZOXWJsuP0xGGTHy48Tt1xZKKNCbD5Rhefkq21eJv8ATB6SQRx2x2Qbn6f64cmBk7qiFmIVR1J6YWM/z+qk+DGGA21Pte3UIN6+pB26YC8w8bedt9lHyqOg/wBz74XJsxpvuaOFejxKzXFvMX0qCST0/wDvHJOZQGtkB+mx/fbAKbMFjvjnqxAOPLcqPnI2WqL+gsfXFpSrv0xQmQz7RSLIhpkII7jbsR3B6Vi6+BccXOQLMgok6WS7KuOq/TcEeoIxfNwqKZWVELM5CrpNk9MA8z8WhlcukOVjEjqDckgIQWTWlQQXrb8I32Jw1Pwi1F1R20nQ2trArSQSN73PyhehwocR5NVFaXOxxKNTEKhYO53OlTCwuumphjG+Sauc/wCkvi/PeezN+LmZCD9xCI1H/SlWPZicAnzbE2zE/Uk/3x34pnsvqZYcuygH5jM5v/ofVX6/lgfqUj5iv1Fj9V3H6Yv8qnEleKyR0Y5HQjppZl/Sjhw5Z+K8ikR5sCRegmAAcf1gCmHuKP1xXs8TDruPUGx+oxyDYe1L6GEi+oxWXM0g/i5d/T+2LKMJ/l/TC5xLkgTStIZK1dgMPySdT0vi5QjkWQDME3vR2w48G4i0yM7CvOwA9lJGB3BOTRl5RIJCfYjBTLtHEGUui2zNRYDqbwcTIfV2pLHGKcYrAiwQR6jfHhbGiHoOPGx5ePbwE8GMxynz0aA2enWu31PQYDcQ54ghbS6sLFjcWRZHbAZgSr36Y1XMgyFKI/CT0IwH4Nzdls0+iNir9kcUT/SejflvgrPmEQqHZVLmlDMFLH0W+p+mFSdL3xG4lxBIIjJJdA0AOpY9AP0/bE05UhQf1xWfPfGzLmDGrXHD5R6FyB4jbHfcaQf5TXzYV69Gzi/PWYkBVZGijP3IyVv+ph5m9NzXthLzmYJPoP8An+5x2zE2B7m8RoxvFKVYMpKsOjKSrD6MNxiyeRuemlYZfMtqdv8ADkNWxq9D1texo9+h3q6x1Y3jkKkFTTKQVPowNg/kQMEofQpOBfHTaadLkAajpYDqaArSST+ffEvhPEBmIIplFCRQ1eh7j8jYxFz04Dy69ICota1fSxkBXQzICSt70ovzCyu1vy9Zzp8/SFxuJ01j+HkUg0fNZFgVY0n8Q/4DhakHUHVH/UrEWKNFlFjYg7jvhy47AVUGQjW63KWYAsREE1N0KM19BV6b2vdYz3FFINWWIN0TW66fvDr+X9zjn56t/SqDPGf+xvGgON9u1qfqDf5gAj98FuWZQMzHrZVsndqG+kgAsa33rr3ONUguseu+LC+FeYaEzTPLHDDQUNKaBmB2KCiSVUm9vvL6YYJeHq48yq4PqAw/fY4Apy3Lm5niyUK6YzTsNMcSMfxNXzEfdUE9NsV1Mg59j2f57hYeFHmRpKspLR5hQ2r5gWMfQ13wvNnIUSTRPBqdlApjQRSGa7A3JVRXoDjlx74a5zLqWIikAFkRuS1d6VlF4SmkxnPfytL6+wQzGU38pVh6h0P+t4iPER2OIbtjUNimepJZlO1j+x+o741Ok+x9tx/v/fHLxm9T+uPRmD3o/lhh9CHNpV0dscF4vGTpF36YDzcUJDDb64CwZ+RGY7Hv+mM55baYtzlzJ4UYRCVZ+p7hfbFcZvIuwSSUFVkGpCd9a3Wpb7X3wy8R4mk50Tr5ZGjJqta6fmF9aIvb3wC5s49/EZguF8NFASOMdEjX5QB0Hqa/0xdvWhvwbmZskSYtwdijElfqB2PuMOXBviVHKp1xFXHUKdSkX1B2qvQ/viqWkvDfyvmYsvkZZJEkLTPpVoyAdKbUCdh5rO+HerIQzxj4lONoY0Hu9sf0BH98N3I/EZM5kWnmESjxGTYMSQqr0W+pYsPyxSWdn1OxBNHpqq67XW14deEcxtFwmONFhsGUsHDMXHiNvSsK2NX7Ynu9XnIc9DfMfM0EI0jwZbsER+cEUepJr0/XftiuOKcZM0mplQUAAAoFAdtseZvi5k6xQr7qhv8AVmNY04TDrmAO6i2YChYHb6XV+2J5lk9lbqXlMi9LJQj3tWDaWGmjqC7nuKNUd98FeZ+YPH0+IWc+GqMFpVOkkk7gldTEEgddKjesDs1m9z9bwIzE9nFwHzgXxBdUiy0aKq0sSliaF7AsfQdSfTHfiPJmW/hyYs28s6qTtGFhJHZTWoXVXqO56dsInDI71k7itP8A6qJ/Yf8AuwZy/Hjl8q8MMaK8lhsxZMgjP3EHRT21dh0F+bBd/Spn7LmvUAfXHJhjdiAKGOZbDS1Ix6uNbxO4PwpsxMI1Okbs7kEhEX5nauw6AdSSANyMBH3kPjDxZJmkIXLQ6yGvzO5OoxIO9WSx7Aj8iBllfK+NIwGYdFYx+a9LFqCKaC0VWlottVkjGvCuDoyoShEEHlVSwayrFmEh+X/E876djIK3WNdQjnEIXOahJkkdBEKr7IA+aRe5YjyjT8pLkndcF9z6c+lXOIpDMZQxolRbtZPp5dP798CWH547n+//ADrjm1dsKTDcxjbTjLx4Wwyd+HsRIoUlbYdCV/WsXtlub8lkcukAazCAD0FswDNI1dSxYtdd9sUrwDhbSGSSwqZdS7sfxEERxj1d26D0DHtgrmM9E2WSNkJmQtcpN6kvyKB20jbGXc3MaeOyasPP/EdZSaSl7G9/Y1W2Ki49mA+ZkZehP79/3xLlaJUAjV9R3LuR+QVR03vc7/pgVOMPjnB31vpxJx5jCceXjRk9vGY1xmAlt5eEFowzUGJG/wDzviSczBFmkUxkAG2c/KKBI+t1098BuN8SV4gyEqUbUO46ViFPxhXRFu20Nq331EdfyxlmSxr8ugWcz7S5lpNxrkZq6UCSa/TA/Ppvd3eJvEs8Cy6UVT0OkUOlVQ/vgfmem/XFxNcEWyAOpwcmpIkjuwo392sk1+ZwDjbSQR1GCuZh0r9QDv6EWMMg6VrO3TDVlOGxfw8OokuqEmjt5yXIPrWqsLmX4VNIQI4ZX1fLpjdr+hAo/XDRxTINksvCjWX3B6bE21AddIuhdE1dVWGCnmq1kDpeJ3ByAshsAkdTdUCuwoHclh1/DiBmGticEsrJojQDqVs/9Z1b+vb9MKnPqFmJsRDiTmqxGwEIZB7XT3Fmvr/2x7mcRMrJTj32xJzS1hhBfrjmTjdhjfK5N5XWONS7uQqqOpY9B7fXAHmSyTzSpFGup5CFVR3J/sB1J7DfDVxKRchD4ELh5HOtpV2siwrAXelNwgPVtTmqQYNPNFwvKaE8OSZx9o9Fg7PGSqBgRSbhq/ALIJmUYr+WUu+onUTRJ9/T0HQDbYAACgMAHo+LtDkxl1Jp/MxJ7atQVV+6L3J74GZfNALKe5AA/M7/ANsTsznkOV8LwogwombSTKSD0DfdX2wGyda911WDt36bV73iJDrVsc6xKkh0ne8bZXhksxIhhllK1qEcbyEX0vSDXQ9fTFDEI465LIvNIscSF5HvSo6mhZ/YYNQch8Qf5cjmdvxRsn/zrBQZRuFZUySApm8wCiA2PBT7zXfzdK/m3/y7ISJn2SBP4VCGEBLTODYkzLDSxU/hjUNGDtZ1HvgO8t4jZNvOFOwa/wAqBI/5747MlH6YAx2xCmOJDnEZ8AcjjLx6cakYYYTj2JCzBRuSaGNSMMnLXLzSU16F2aSXtFDe7E/iPQL139MAPHB/h+ZkCo32kbIZVf5TTBiu3UEbY95h5WGXkzObzWhEYaYYY9izaa1H0AO+GnlnOHL5U5jMUigGr+aVvxfTsMJMsknFsycxNYykLKGHQFb3Ra6sdgfrWMZba6OueeSVxLL+GY9yxZEe6rdu3v23HriNKgKhgdji+H5TyuejizU8ZAis03k1qthYio/ywa+tehN9IuScvNP/ABE0KOBGESJ1URRqL81V5jZ29BjS+mObfSlOB8m5rNhTDGCHfw1LHTqP3iPVV+83bpudsW9wD4PQ5ZBLnHGbZfliC6YroAagbMlUauh7Y5cd57y+SMeXyMSySAhSI1pQtkskYHfqfQdTga3Muez8emLTBDGTrmY9K83yg2av6e+2CXTvOfDlxLmOoNCk2fwAAqoNVQ6Vtiq+e1U1uC0odyw6l0Cgav5iKH5YGJzRmpSxsSxoT9ow8MVvRu/KSN67XiweQeGeIiZvOKpJctlNQvSoO8lnrZ+U10FjqMaXqWZEZ7VZkuVc3KyquWmGsgBmikVBfdnK0AOv++N+M5aKOTw4ZDMsSqhkqg7iw5QX8g8oH0J7jF6cx8YEqhCWrr9nv02Hl/Xriped0iXQI0CMQWehWpiaBIrZqH9sTno6TpuuOLYN8v8AKuZzz1BGSo+aVrWJK66pKIv2Fn2wy5n4MZqFDJLJEyDoIWJZvp4iqB++FCV8u2/phs5Z5Sm4lI3hUiIAZJGB0pf3QALdjRIXbbqRtZTk34ST52QlicvApHndQXbf5VS9mrcsdhY2Pa5eGZDL5CIQQqEhXVbE2WcjdnY9Sel9NgOlYDwmt8FOHiNFaXMhypPiBkFkVYKFCq9dh7dThWynAMvkPGlDGXYqjSp8qnanVTRB31dCwCoB52IaeYuatStDGWKo5tyRZXe1G3ygnY+nrhZzQ8RGtvs2Uh99xYPm+mNZz62lpG47npp5GkYSlV6FwfvH5nIGnU7bkja6A2AwNQG+mNlkLAE7mv1+vqMdlGMg75plKqymyy+f+oEg9tr61jTheVdpAFUk0foKBO56DpghFJLm2ihSMPKqrGpUblRspkPoBtq9B3OL05b+HOUywWExrI4QeNJbgyMNPYNQXUTQ7Afnhf4r77VByhyRPxOUrF5IlNSzMCVT+Ufik/l7d673RlOHRcNijyuWQabBdmP2juQadiB1JGxqhVAUKwzokcEelFWNEGyqAqqB6AbYrjPZnxZXl1UWNiz220/2B+uL4m0rcMeZ474sZUP4bdCSOh9wTe/1wpzcQkIaJ4xPGvl/ECPdSCb9/wDh5Z3PmQfax3RPnFdAwvcex/WtseZaPKNVTMLItdiBdWB5bsE7db39MOzKN0gc2cAy0bRNl2p3bS0PXqL1L3X0K9NxVdCAkBUgMQSURrBv5lGx9G9R2N4tTnDj2VijeKNhmWEMlEkERsFZlrT3U72DsSPpir1QMgfudjW1V7fviL/QhzY4NjvNjgRhk0rGhOOow7fDflHxpDmZVuKI0gI2eXt9QvX6/TCtEmivIvJnglZZVuetQVlBSJWFDUGFNIwJNfdA+lx+euZgxOXjRFQEeIYho1kEkWNxtZ/XDDzLxdcllygYtNJZLH5ixO7H/TsAAB0GKmzE1kknBP6rr+Q/8zZrMcQ4guUjDIgChFIICxgC5SD232/LDjnuD5fKwIkm8MNFIVu5Zb8rSVu3m3C9yb32xvwNYcvl3zmou8qgeMxvUifKVHZT1AwA4U2YzTy8Q06o8uHMCN1klCkAgdNt+vf6YwvWeo6Px33Thw/NvlcuZuISLrYlkhFBY1+6tD5mH/PXFa85fEubMFkR9Ee+y7XhZ43zPLmXJkck/h32/LAN5NXQ39MVJv1n11P0K8A8SXNJHEGaSW0TSxUhj96x2ABu7FEmjQxYvxF44uVysfCssBGzqomvSxVNzRcdWc2SfS+mrE74V8sfwkH8QNMubzRMSKu4hUfPqPYgjz/0hevV0g5FyeWPjSRrNmN2eaQanZj8zmyQv0WgOgoY02SM5tqv/hvywsjtPPHeUy8f2SuKEk2ofaaf8ygCbNglgR0wT5z5zeXMlMmY2EMDSuzEBBGoBbfp3Ar1oYgc580z5mbwciGfwzRVO9g/MT5dO1bkdRQ7jtwn4fhckVzUnhPMwfMEMBaJZSFWG4WyS3cn6Yid+ta3j3hO4dzDPmZ9MMDNK29RsVVfc3sgvvi0sj8OMq0STcTbx5gBrJdkiUg0IwqkawCK812e1GsCI+LRq6ZHhagyMLeWqVEFAv6sRY67k0MOUfDAiqLLso+Z9yT3NDYEnfb3wr5B/wAoiNxM7R5aHTEo0qleHGFF1pUfUdh0xHfJOVBzD+VRsoG+3eh1+p/XEjiPEYsqC8zj2UVZPb9+59MVhzH8QWcFUNXd/wDfE3q9LnM5WjwjnOAIyK1FL2NauljYetED3FYQ3+LRkaZBESgDESCjoIoecGvXoCSCehwl8r8Gkz+ZK6nVAjs0gOkDTWxaj1sbY583cwLK5SClgjoKQNOsqKDkDsOijpW/U425lxh3fadnOZIwwkj8xBFqLtt6oehxKzPMyooaGMLIbvXZUGvQEAnr6DfvhSyUdLvtZ1MR1rooHqSe3ucS5c5GuouuplYrpJIAI63W5o7dd98X+dRgXJpHcf2/TBflnlKfOuPCWkvzSNsoF70fvH6Yc/h7yM86jM5gCOA7xxqAusfiahYT87PfbY2DxDisWWj200vStqodhjn68meo258W+6h8J4PlOEwM3cbux3dyPy2G3QYISc5RRTJrcBZA/m7dVKfQFWu/XFR8182tOdzt6YB5DNvICrsxjXSqDa9TE6VW/ugBiR6DbB49+q8lnpZ3NnxWjBKx2y0RY2v/AJ64rh+dJuiqKHSz29NsFuL8HgymQVpI1OYzDfZWSTHEvVuv3ia/T1OEwRs7BEUszGgB/wArG0tYUw5X4jTKd0B+jHsSR+VnHbinPs00JiaKMB1K7qC2nfptZO/XEOPgfghQpDyuwWx0W+pW/Sqv6n0GOOdnVXdY966nqSR1Yk7nD2jA3KRFUmaiPs1TfvrkT/8AlXx5lJqBUigd798dpGJgJv5pVX8kRj/eQfpjbJZCXMTCKCNpHbZUUWaFCz2AqrJoYCRcxHXXEjhnL+ZzNfw+XlmBNWiMVv3etI/M4unlP4PRQKkmerMTDcRD/CT0BH+aR6ny+g7myI5xpAWgOwFAAdqH0xKsfP8Awz4G8Qk0mTwYFJGoNJbhb3oIrLde+LOyXJ7ZdSisgSJajQFgFQdSxPzOzWSfoPUlnedASWc/rX9sDOMc0QQxu2oE6dgN9/f/AO8TvteY+euas/LJmpfF2ZW06ewHUV67EHC5mZew/PBnmjPpJmZZE6Ob9roXXtgCBZxozqyOKcQnzseXy+WRhGihG0rpRTZH5KBvWH3jCGHKrlcvo1xpS6rCihuzV0AxrDnUGW1MI1VRvoCqigE0L70RX1wh858ySNF4aVU1iWUG1bT1ijb7yj7zDYmx64j/AJz7V3yXMgmeK5HOSkymMLGRVrp8V1UguGG+gWQFvfqegw1cB4VlZQMzpiMMR1I9Lp1JZL30pKv6j2xV/KvBnz04y2to0QIXkFDRGp33/EbofX2OLBz+dGcyOahghliy2VWSJbOkStHsqoV3C6l1N3PlHqMXuokCuHc2DP8AEh4IkUeJph0s0aLl1+0ndxGys7OyrYOw1L32LhxSSTOS/wANCxRALll66F9AT1c9r+p6b1vyJxwRDO5hl80cMcca7bBnYMq+tlUF+uHDmDm5MhEsC7yVb13cjzMfe/2Axzd7esdPjknOjeczuW4fCI4AqAd+rE92J6sT6nFWc086NIWpiRvvf9sBOL8wPO5Zj+XtgvylyU85XMTgpArBqrzSAG9gflTpbHtdeuLnKevJ+otLlHl9OH5QF9IzMqgzNvfchNyflDUaoEi6wK5i57EQKxmz64XObue1lmdY2tVYiwduu/1wl5zierGUltabJMd+Mcbkmcs7E798CyFfSNWgmwzOfKDvpIAFhT5VJJNGz02xydy3T88WFyrwb/8AHZYZuWLxc9mQUyUBUuRqBqRl7Gtz6LQsFjXROXP11rjzVmY+G5McPy7q00gDZmVV8xUiwpYHYNeykWEH82ErhPCpc3OsMSF2O9dAF2tmb7qi9z/c7Yd+E/CfPZuUy5tvA1tqdnKvKxPUhFOlf+oivQjDBzDx/JcFhOUyah56t7OqiVoNO/Vm3JEY/wDaDveM1ayEAvIh1LH8pNAFzsrDqNIpmA9heOHL2QGYzcSyHytIgYnuC4u/rvibNwH/AMJGxYq582j5dmA03saIUdCPzGBkeaaIkBAv5aj9dXfE3/Dn19B8a40qKbIVVF6R2A7be3bFTczcz+KSBsCfXoPSumF/Oc0ZmUEPKzA9em/123wJklJ6nGM8X9bdeb+OmYzNnrfrht+HPBllaSaVgsGW+0kJ6aqoCj1AUb/UD72ytkcq+YkjiALO5WNN22FUt0CdKj22AwezsBzEsWRyaArGdPk6SS7eJM7Vui1QY35Vvq1Y2kY658f4y2ezEkzkpGoAQVZVNVItXu5tmP0bc1jXgEsUSyHfxSD5iOke2yn1JIF+pXEzmjKw5ZEyUJMkkBabMy9AX0ha338oOwHTUBuzGgESgsik0rsA29eUEE79umGEybiDLFG2+tk6+llrf3Jsge2/pjlkcjI+lIo2klmoqigsxW+ukdFO25r9N8GMpyrmOIT6o0Kwghdb2oIH4R1I+n63i7uT+WYsjAxG8khTxH6Ei9KqPRRRAHqxxH5Tcivxv1X3LnwQmlSP+Mf+HVdbFIyjyMXoCzui0qjfzde3e1+W+UcrkIyuWiCE1qc+Z3r8Tnc/ToOwwQXMY5Nmvf1xR4i5jjCLLpJAPX8hiO+fy9gArud/Nt796xxzXMUERYOy2Ot1hfz/AMR8sraQRpregMK6foYzvNOSQ7mMkegU/wCmFDmz4hZA5do1WORm+byKdu43HXA/ifxMyRYkwJLQIUFE2NdTiqeJ5oSSu6qEDG9I6DYen64eJtRHNn2xuiY1xgB9cUgy8x8yS5oeGG1LpRTsoLlPvEAAdelV098NfMuQy0nBsvPGqweCNIUnUQ11LHZ3Yk7g/TFeRABgEBJ6DuSfXDpwAZXLQySZtDPLCfEjQu3heLt4cYUbFiRbMdgqn85u1fPxP4TwZYcnKjNomlCvIdtSuwuCI+yI3iMp6s69hiJy7zU3ChJBOzZiAxMYolb/AA3LkjZj5VfUSSL6dMCOBZ95JJZpSXOrWxP3ne9h+Z6dthhd4u7NNIXNsW/aug+mCFfjnJxN2JJJGokkL5V3bVsP6txg5muFSzZf+NmlCtPIVRG6yKouSQNdBVAPbf8AMYD8N4cJS9kkqo0xoLeR2OlUX0HVifRfUjF38Xlgi8CErCJoVR4klb5b2YggFiFXVQHU6a9n+OlpC5e5CpfEzYAYrrWJyVWNOvi5g2K2BqOwT3qjp75ni6iApCksvDob8R2cxtmZLBZVbwzqUDcqAoodQKBhfEDiErSeA58KKhI1lS8jb08oDeUXssYO3ueim+V+zPUC9QB6sa2Y+m3bD9T4Sw+as3w7Moh+yV12DwTxIdPZWDLTKK2tbHasV1nBGpOlrHbzaz+ZCKuIkibCt+t/tWGr4f8AJBz0pZ1JgiI1UdPiOd1hVu19WYfKu/phfQI/D/gMJd8xmrEeWVZDHRNlxUStXzM2oVGLJsXVgG0YfDiBz3EHjjkYeTWV+xStoo6JtiDbVZY+oAArrjfM0MksqRyRpl8qRKTEGjbM5g1GrqUBKxRsR60qLWokHCTnvEZVllcs0llSxZjpBoeaS2rfYX0o98P4Fh85fGRnBhyIaJKozsAHPqI0P+GP5jvvsB1xWUc66iWBfqQDe7H8RuyLu/XEWS7xgGEBvmDjTSvoU1GnlvoWYfMx+p/YDAsOSKx01+IQWNH0A6+4x5LOnRVP1Jwg4k49j3P0GNLJw18rcCWZ0aVCUiUF1H+Y7MfAhJ624on0QEn1wHEzgHAZBGqR+XN5qMlWYmoMoTTPQsh5Kofyk1ROD2ckj4NB4OWPiZ7MKBroWq9nrogG5VT6WbrBPjPH/wCATQAs+fzBsIq7aiKDsAdkUClW7oDegTgLyZyG2feSbMSM0bN9rL0MrX5o42/8sVRcVqqloDCvU5m1UltyFPg3L82cfwsurSIGuWXoGfrbO3YE7CidyaJO1pcr/CCGDTJmD40g6A/Iv0X7x9z+gw75WCHLRiOJFRVFAKAAP0xA4hxuu+Obvy2unjxye2+fzSQilAsDCvBzzr8XLuaLX4bdN7sD6hhqHrZHpgNzVzH2B374QM5n97vC8e7qvJZmLeh5/wDDk0T0pA+ZfMpNbEEdiMCePfFEWBGljfU10a/lFfvf5YqbM8akbYmx79fyOJnK/DnzWbhhVDJrcWNRWkBtiWG6gDexv2G5GOtyaYOGcPzHEDIYiqxqQGkck+c9ERVtifU9ALJ6YH80cHjySpASJMyx8WVtJ+zQj7OIE72fnOw6jp0xaPEMpk+GZX+MEav4KrFlr6yOQQCCex8xvfyBj97FI5rMyZiZndtUkrlmY+pNk/Qdh6ADAnW2U4e0ln5UG2r1PoB3OPcxlkTv+ZwzZDhMmYKQZaMuVAFDoP5nboPXFn8kfChMswmzBWafqK3jj/oB+Zv5z+Q7YZ4ReVvh+0cL5vMIC6IzwwOD1CMweUeu2ye4J9AlcVy4+cCrO9dPrj6D4pMkUMk2YcRxLuzNZ1ak06VA3ZjewHXFCnMK8bqt9DVijXbUAeuNJmYl1jRcuNKi5TsWPWz1Cg/KMQM9mCzKl+UNVnoXbZn+na/Qe+D8vCtYaVnqQD5SPu9zd/MRsMRchwlHcS5gaYAp0AGjIewBG+kDviJLfn7O1E4ZI6uqimQP028x3GqupFYkZrgD5icBCiWQPMdyxNABR1/bBY8YjWF444kQMNtIon0s9ScAcrnXyzmR1DSlaiBNhS2zSMvfy2APc+mDrnPhyz9mCTicXDyI4QjvpVQ6jfT/AJs/mP8AiSnZBdBAp2Bo9vhpmIs3n5HzQ8TMlQ8TMFAtPmtVUAuBVNXQH0wjaGklJZixPmdj1NnufUmhg7yvnBHmfHjWmy4J12aLOGUbXRI39jv1rE35kHP02/EDgMcmbgdyqFwVAJAtl3H1HX86wk8z8PZAvmG2xHcnc36HboPQd8S8uj5jNfxGZm8V7vp6dB6Ko7KBjtNwoZnNq0xIgWthZeQ/MUiVRbdgW6KATe2JnpV9gvL/AC5Lm8wkCeVmGpmIsRxDrIwH7A9SVHfFj84cZXKZaPh+RDIWAQtRuNHrUzlQallBv1CGwBrrG3HuNFZoI+G+AFGlJDHpkGmOyI3oUETzHZrYsTttqA8/wPeVgWRrlLSSMx3eSQkNI9dTpFaegBIG2NJ8RYV8lkxekfaRRsPEZQftDRrSOpVd6vrua3FQ88zOJS9qEZdCsCD5rsD02W/yGCUnF0hkMEMexKqzE72NrHUWLN+94icX4ikppVtVOx1HfYAkD8hhEEQJqZV9SBg1meAUoZHV9vMvysp7ij8w9wT9BiJwfJGTMRogtmNAe52F+2+G7nHhceXkCxOW2Fg771uQfQ+hxF6y40552aSHiIxqTfXr6/74nSPZxGkQYepvKXwDgzZnMJGAatS5FGl1Ad9tyQo92wz53izQDVlZPDgiZlEgVZGkzEi3JMLsEKoRdWxVWIWi1Y659P8A8bkUhXbOZoW5GnVGptTXWjRaFem5mP4SE3O5k6Vj1kpEukAE6SdbOxA6HzMQD6AYpJg4LlP47Nrlsv4v2xJnzMp1StGP8Qk7iNa2qyWJUEnpi+AiQRJFGAiIoVQOwGwws/DnlVeH5ISOP/EZgB3PdVItIx9Op9yfQYIZ7PDck7DHF5e9uO7w8ZNrzPcQC3vhE49zT1CnEbmDmMuxANDClmMxeFxxv0++/wCN89nyx3JwGzM97Y65uehiGiFiANydsdfMxyd9a2hiLEAYvP4Zck+BlfFYDx5wdZPlMUNAiEn7jybFu4B/lBwq/C/k/XmDJKPLEAa2NsdwD7dz9AO5w+8yTPmJP4QWviA6xYtMuLBbayHmIKjuI1boTvUSTuLxvx7NuscwiyeTGhHItZJPvui2OtbbmlA9Tgny/wDCDLIwaR5JyPfw1v3K0f3w7ZXJgUiIAq7Dy2B/6qH7YnySpEheZ1RE3JZgqqB/MaA/KsaZ/UunB+DxQJoijRF/Cgofn6/nX54h8388Zfh0WqVrkYeSNK1v9B91f5229PTFfc3/ABsAuPIDV28Zx5B/Qh3k/qah7HFR5/iDyyPLK7PI5tnY2zHp1+mwHQDE2mM8184z5+XXM3lX/DiX/DiHsPvN6sdz9KAXzKQbBxzL3jBhEb8wd7BH0rY/XAzMzN0Py9ADe1elYm5hj0CMPbc4jPA4ZHZGCgEgUbf2Ud9+/bGfjt+BNy0B1IEGuVlcKlgbgaiSWoKFVWJJI74CZpzSsd5GYsxO3lIoDf064Y48m6RuZRplnFudwUgDHyV/+11690Vh3wCzJ8RiVBNmlAFlmPQKB1/56jF6dccsWdxFGpeR9lVe7Hbf26/QX74K5mIRqmVguU3uUBJkkPUqBuQKoewvvgzHwUZOItarmXGhjf8AhxkeYLXzO3QsO2w7khBxPwQwiJBYUz7amHpf3V/lH53guq5xMgdcmvm0y5jzWuzRR3p2av8AGkBHQHSLI8xxrxzNtAjQFvt5d823dVO6ZVSOlCmkrq2lbpMcuHzDLxfxjfPbJlVIBBkHzZgg7FIr263IR+E4WpcwSSSSxJskmySTuST1JPfCkFo5wfiztxCKR5ipeWPxHsINAZSQdNKq0g22G2DHNPMy53iUZhW4YdlaqLqLLPRHlXeh3796ALhMPgxrO1eJNccIIBqzTSkddug+o7Nsa4blQkC6VW2HmaqJIvcnD24n6TMmdUilj1Nk/WyceQxMxqumDfKPKsuakGkaVAsuwtVFEWR3s7Ad9z0F465/IPl5GRqNE0w3Vh6g/wCh3wvym4f43NEuUXhy2uRxK0ukqHQqAqnYgAi7N9f7dxHE85rcmyfdjZr3OIsuZOIrSXic96vcmNmfDv8ADflnxW/inR28NriUAAMyjdgT1YOVVewayflNK3DpkSJjs07sVS/8uMJckhBFWboG7GkkD1tjgs7ZLhKvJYcR6ls0QrGohuPIdNGuzFz1OLiftVZxniEhmneYp/EMxQhCCIgnlKrRIFABBvsATZNHEPI8JedvDVaYsgs7bOdIAB/M4iZmTzkjYWSB6WbAv2x3y2akjZJFdg6sGAN/doqTfWzf5fXBU/t9Dcf4gFJAOw2/TCLzJxmoOvVv9zhV4lzvNO7PRVWPy9aPem79f7YDZjiDMNzjkniu+3bfLz8jvmc3ZxAmnoY5yZgDviJJIWON5y5uumrtZs4ZOROXnzeeiVdkQh5X7Kg67+rfKPc32OAeQyBkkCWFG5Zj0VVFsx9gP1NDvi8/hzymqcOjjplfNVJKSAG0Kwpe9Ailrr5mPW8aMmnK/Ajw6LO56Yltet1UbEwx2YRV1qZT67CsBuCfEfLxRHMypPLNmHPisioEWUDaMM5GwQKNr2Vd76jPiXzKma4j/DeN4eVjZY2kFkKQblKhfmF0u97p6YEfEPj8EsiwQx1FllRYJFNAoyqWJUrZDDTRv7t/eNUY3xP42Smxl4ET+aVjIfroXSt/UnCJxjmKfNNqzEzSkdAx8q/0oKVfyGBJOPGwttJ1af0xzxsFx7WCB5WPcegYysMGaDNHV5nYbHcEXfbr2wxHjhWFyOunY99O9AHrWwwLXjMBO+WG+Ic04JbQCFP3WN17A98R4e82WYVjvll/iiUDkByrSt6AbBR6k9h7b+hbsp4WThMSqLk3ZyBratwln5VsdB33N4r/AIdn2y85kTfYgjcC+zV6jHvEeMyk2R1369Aca89cT9ezuinNWcUgaQdS1vudQJIo+42OAnCeFtPKVdvDjRTJNIf8uJfmYDqW6Kq92IGI2SzbPKt79dgCTf8AcnfpgxzNL4EZyiEFtQfNMp/zFvRBY6rEDZ3NyM34RiOrvRz1ELPcQ/i8z5U0oqlIo+ojijVvDT3N0Se7Mx74jcH4PrJeSxFGNUhN7jso9Sfb3resd+WI/M5AtvKqj3JJP0FL1wYzUoklWFPkjY6/55AL39Auw3716C1ok0D41KxlQspDHTpW/lQHyqK2v19yenTDVEQsaoaslrHYWT19BviFmHQMJDWoCgfTpdf7/XAjOcUuwOmJvtpJn005vmaOHLiCEbdWbpqehZ/agPQAYUc9xEud8QpJrxyZtr3P0wpMF7302Z7xO4NkVldi7FYYlLystXpGwRL21uxCrfc30BwJAZiAASWNAAWSSaAA7m9qwc4uRl4/4RCp0HVMwHzzixWq90iBKD+bW3cVcjPWzcyARSqkSxEnyeGaCpVMGPzSt08zkmySKoYP8583uIY8mjBtCp/ESAk6pAu8an8Km7Pc7dF3RMF8vkC0kdnzMdcmwpENVq/ma79tQw6JQzNIV2YUT277Ej8twceQz+QptWrVe9igR9O/12wZ5xyoEmtT82xFd+t+hvf9MAcvlma6BNdSB0/PAQjln1nW9iGEDyjueyj3ZtyfqfTEKebUxPSyTQ2A9h7YySUhdIJq7rtfr+mOa9MMPQuJESADU24ugo6k/wCgG1nHFRhs5K5cOfzvgDaJYyJH/Cm2ph21Ek17771hUGL4Z8hJPG+bzIKw9I01FQ4RlZnf8SAqAAdiQT2GHLnvmoZDJDwzWZzYIiHeOOt39qB6fjf2wazmbhjiKmospAlMK+5F8yqB1+4unru19RdOc9ZfNz5oZjMhIRmARAHdVEca7ojEnYgNZ62Sfph4ZXyWXUkl9o4xb+/ZUHux2+lntiLnsyXck9SbNfsB7Abflg1zNxxHCRQiNYogD9khjV5SoDyUxLNsNILGzudrrC3hE2xqxxle+NhgwOmO0eUY9BjnppdR6XV++NxxEhdI74KHMrj0YxYHIusYsLXRwgaoOIAn/BjJ+lY0zvECqshRV1A/KoJHpvgyvLeXYeWfc9CSMDc9wyOEqGl1XudK2a9jeOfi82+lWUIgYeIa/wDKLUezDTf+uIGazpZR7qu/uLvBLOZqN8zcSFEMZUBupIXcn3NYH8OKtG6OaAo31oWNRA70LNY3+D/BflnLGCMZsgeIzNFlVIB+1A8+YIPVYgRWxBkZfwnA7imSYEKLcsem5ZmJ/ckn6k4decMjHG+ThjEiNEgUpIYyWVlAj+TYNvqI2+YnG3C4Y8lKuYl0STJ5o1BtEbs5P33AOwGwJvehi5zer6K5I24ZyWvD4i2bdhmJACIYtNxj+eRgQG+gNVsety5s/lRlfASLRt5CTeltyGYgAvud79D61hfzXGTM7OzFiSTZN4FZ7O0PrtjXOZEbbQjOZlixB2I2I9x2x7kuHPLdUAOpP+3fHRCGLsa1bf3Ax3h4gInvqNwQPQm/22xztGkvCgjyKW1aUsE7ebUOg+mrEHK/MR67/p/3xMzub1vrjBYaQrWK6lv9/wC2PeCZTxZCSSkcal5n7pGKsjsWOyqO7MMMqn8Oi8CNcxt40gdMuD90hm8Wc9vIDpX+Y39zC7J1PcDYfTE3i3FvEm1gaVCBEjBJEaqKWME9aHU9yWPfEKCNpHCqLLGgP+dh1v2xRJWQhFGRxaJQr8bm9K/TbUfYe+JXD80T4zsbJ0372WY//HEPiOZXyxx/Imw/mJ+Zz/Uf2Ax34LBrSY38gV67tWoUB3+bBRBXmhBo9/LQ/wCrp745caVIoERbBKgH33Oon1JwcbhoeIu/z9Y7oVpvSdx1J9R0OEvi+c8SVvQbD2A7Yk0MbnG9Y8O2PRikukERZgFBLMQABuSSaAA9ScW1xHJng/CRHE+jPZpo7ZNnMgcEov4o0Xy30LSepwq/D3hLJIOIS6Uy2VJYs/RnohVUdyGIP12645cd4zFmGnnJk8YOnhu7sToIrw40ukF6nLEmtgALvCOHHgnFH4hIsDgCHKv4kx2uQg3FFYq1DhnN9TpxG+L2UaRYpfuqWFdhqr/bGnwo4qpily4UBkuXUPvWwWj9BQGHHmrhAmyLoN202o9WG9fth77PHzy60fpjaJNsb5mM3vjVOmAmTjb6Y4UcdmGNDgCTFL0s0MbGRtXlH/PrjlE/Q9cSXlDDcH9TiQ5xxk35gPzx2yaXIBd74iCsEODKDKKwX4c+iU6gXQ6e/wD9YjNOPT98ZjMR4/ZdI0kg8SM1v5r99j+mIPDP8SuzKwP5g4zGYszjy0hz+TdJmJbLyQqknVtM1qBfW0KWDZ2JHpUPJynL5ySKT7f+FlYDVahirFQSoJ7gNVncdxjMZhz7gZnc4JZJJQgTWSdIOwJ617XgJNNqLe1V+oxmMxp1MSHCTr+WMZ8ZjMZm6ZSQh1A6Flv/ANQODXG2MMSwqdpVE8h2BdiWEan+VBdDuWJ9KzGYAWzgrk/s8s0g+Z2MV3VKFDNXu2w+n1xmMwwGqbJvDVyXkl0vMbLA6ALoVQJv16jr6YzGYVCZzLxM6iK2C31/X9cKOZNtffGYzCgR9WOmqhePMZh0LG+LmnJrleHQio4oUkZr3kcs4BYdBR1tt3kOFTheSV8tIxvUpJBvsFBqvTGYzCXDJ8JJqzzirDwPY/pZCMMnxT5mfLwxxRijmQ4L3uqLpsKPVtVauwxmMw0/pUDybVjneMxmFSZjUnfHuMw4GqvWCmXy4I7748xmJ6OJa5BPTEvhXD1WQEX16dce4zGd+NZPc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8985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BQUExQWFBUUGBgYGBcXGBYXGxoYGBcYHBcYGBcXHCYfFxwjGxgYHzAgIycpLC4sGSAxNTAqNSYrLCkBCQoKDgwOGg8PGiwcHCQsKSwsLCwpKSksLCksLCwsLCwsKSwsLCwsKSwpLCwpLCwsLCksLCksKSksLCksLCwpLP/AABEIAMUBAAMBIgACEQEDEQH/xAAcAAACAgMBAQAAAAAAAAAAAAAFBgQHAAIDAQj/xABAEAACAgAEBAQDBgQFAgYDAAABAgMRAAQSIQUGMUETIlFhBzJxI0JSgZGhFGJysTNDwdHwgvEkU5KisuEVY8L/xAAYAQADAQEAAAAAAAAAAAAAAAAAAQIDBP/EACARAQEBAQADAAMBAQEAAAAAAAABEQIDITESQVFhEyL/2gAMAwEAAhEDEQA/AGAq3rjRw3r+2JS4r7j3EpVzMiiRgAdgD7Ynr/zNac+/RyWYqbdhpG5x14Zm1miEgGzE19L2xXuTgnzLGNZCdrIJ64e+XMuY8siMKK2CMX47sT3MqVnVIikKfNpNV64Q0n4iQt6+u+y9MWITj0PtjSzUoPF4WbKuEH2hTatjf1wkZXg+eDxlg9BgW83a99sWJqx60mCzSAecMjNIkYguwfNRrajiByzwrMR5ktNejSerXvt2w1h8eM+DA0zi/ZSf0nFfwM5bdj374sGVSyMo6kEYV4uTpQb1Lgs0QJXVoNsb+uJnKx/8VHZvyt39xghFylIARqU46cI5XeCdZCwIAIr6kYnDHyox4o36Y6w5VnakUsfbA7ifG4Ms5SaRUda1L1K30LBbrFpKXM3B5JM4zqhKeWzjxslTdBhvgzSZjV4E0UgbfysGI/IG8RZOXWJsuP0xGGTHy48Tt1xZKKNCbD5Rhefkq21eJv8ATB6SQRx2x2Qbn6f64cmBk7qiFmIVR1J6YWM/z+qk+DGGA21Pte3UIN6+pB26YC8w8bedt9lHyqOg/wBz74XJsxpvuaOFejxKzXFvMX0qCST0/wDvHJOZQGtkB+mx/fbAKbMFjvjnqxAOPLcqPnI2WqL+gsfXFpSrv0xQmQz7RSLIhpkII7jbsR3B6Vi6+BccXOQLMgok6WS7KuOq/TcEeoIxfNwqKZWVELM5CrpNk9MA8z8WhlcukOVjEjqDckgIQWTWlQQXrb8I32Jw1Pwi1F1R20nQ2trArSQSN73PyhehwocR5NVFaXOxxKNTEKhYO53OlTCwuumphjG+Sauc/wCkvi/PeezN+LmZCD9xCI1H/SlWPZicAnzbE2zE/Uk/3x34pnsvqZYcuygH5jM5v/ofVX6/lgfqUj5iv1Fj9V3H6Yv8qnEleKyR0Y5HQjppZl/Sjhw5Z+K8ikR5sCRegmAAcf1gCmHuKP1xXs8TDruPUGx+oxyDYe1L6GEi+oxWXM0g/i5d/T+2LKMJ/l/TC5xLkgTStIZK1dgMPySdT0vi5QjkWQDME3vR2w48G4i0yM7CvOwA9lJGB3BOTRl5RIJCfYjBTLtHEGUui2zNRYDqbwcTIfV2pLHGKcYrAiwQR6jfHhbGiHoOPGx5ePbwE8GMxynz0aA2enWu31PQYDcQ54ghbS6sLFjcWRZHbAZgSr36Y1XMgyFKI/CT0IwH4Nzdls0+iNir9kcUT/SejflvgrPmEQqHZVLmlDMFLH0W+p+mFSdL3xG4lxBIIjJJdA0AOpY9AP0/bE05UhQf1xWfPfGzLmDGrXHD5R6FyB4jbHfcaQf5TXzYV69Gzi/PWYkBVZGijP3IyVv+ph5m9NzXthLzmYJPoP8An+5x2zE2B7m8RoxvFKVYMpKsOjKSrD6MNxiyeRuemlYZfMtqdv8ADkNWxq9D1texo9+h3q6x1Y3jkKkFTTKQVPowNg/kQMEofQpOBfHTaadLkAajpYDqaArSST+ffEvhPEBmIIplFCRQ1eh7j8jYxFz04Dy69ICota1fSxkBXQzICSt70ovzCyu1vy9Zzp8/SFxuJ01j+HkUg0fNZFgVY0n8Q/4DhakHUHVH/UrEWKNFlFjYg7jvhy47AVUGQjW63KWYAsREE1N0KM19BV6b2vdYz3FFINWWIN0TW66fvDr+X9zjn56t/SqDPGf+xvGgON9u1qfqDf5gAj98FuWZQMzHrZVsndqG+kgAsa33rr3ONUguseu+LC+FeYaEzTPLHDDQUNKaBmB2KCiSVUm9vvL6YYJeHq48yq4PqAw/fY4Apy3Lm5niyUK6YzTsNMcSMfxNXzEfdUE9NsV1Mg59j2f57hYeFHmRpKspLR5hQ2r5gWMfQ13wvNnIUSTRPBqdlApjQRSGa7A3JVRXoDjlx74a5zLqWIikAFkRuS1d6VlF4SmkxnPfytL6+wQzGU38pVh6h0P+t4iPER2OIbtjUNimepJZlO1j+x+o741Ok+x9tx/v/fHLxm9T+uPRmD3o/lhh9CHNpV0dscF4vGTpF36YDzcUJDDb64CwZ+RGY7Hv+mM55baYtzlzJ4UYRCVZ+p7hfbFcZvIuwSSUFVkGpCd9a3Wpb7X3wy8R4mk50Tr5ZGjJqta6fmF9aIvb3wC5s49/EZguF8NFASOMdEjX5QB0Hqa/0xdvWhvwbmZskSYtwdijElfqB2PuMOXBviVHKp1xFXHUKdSkX1B2qvQ/viqWkvDfyvmYsvkZZJEkLTPpVoyAdKbUCdh5rO+HerIQzxj4lONoY0Hu9sf0BH98N3I/EZM5kWnmESjxGTYMSQqr0W+pYsPyxSWdn1OxBNHpqq67XW14deEcxtFwmONFhsGUsHDMXHiNvSsK2NX7Ynu9XnIc9DfMfM0EI0jwZbsER+cEUepJr0/XftiuOKcZM0mplQUAAAoFAdtseZvi5k6xQr7qhv8AVmNY04TDrmAO6i2YChYHb6XV+2J5lk9lbqXlMi9LJQj3tWDaWGmjqC7nuKNUd98FeZ+YPH0+IWc+GqMFpVOkkk7gldTEEgddKjesDs1m9z9bwIzE9nFwHzgXxBdUiy0aKq0sSliaF7AsfQdSfTHfiPJmW/hyYs28s6qTtGFhJHZTWoXVXqO56dsInDI71k7itP8A6qJ/Yf8AuwZy/Hjl8q8MMaK8lhsxZMgjP3EHRT21dh0F+bBd/Spn7LmvUAfXHJhjdiAKGOZbDS1Ix6uNbxO4PwpsxMI1Okbs7kEhEX5nauw6AdSSANyMBH3kPjDxZJmkIXLQ6yGvzO5OoxIO9WSx7Aj8iBllfK+NIwGYdFYx+a9LFqCKaC0VWlottVkjGvCuDoyoShEEHlVSwayrFmEh+X/E876djIK3WNdQjnEIXOahJkkdBEKr7IA+aRe5YjyjT8pLkndcF9z6c+lXOIpDMZQxolRbtZPp5dP798CWH547n+//ADrjm1dsKTDcxjbTjLx4Wwyd+HsRIoUlbYdCV/WsXtlub8lkcukAazCAD0FswDNI1dSxYtdd9sUrwDhbSGSSwqZdS7sfxEERxj1d26D0DHtgrmM9E2WSNkJmQtcpN6kvyKB20jbGXc3MaeOyasPP/EdZSaSl7G9/Y1W2Ki49mA+ZkZehP79/3xLlaJUAjV9R3LuR+QVR03vc7/pgVOMPjnB31vpxJx5jCceXjRk9vGY1xmAlt5eEFowzUGJG/wDzviSczBFmkUxkAG2c/KKBI+t1098BuN8SV4gyEqUbUO46ViFPxhXRFu20Nq331EdfyxlmSxr8ugWcz7S5lpNxrkZq6UCSa/TA/Ppvd3eJvEs8Cy6UVT0OkUOlVQ/vgfmem/XFxNcEWyAOpwcmpIkjuwo392sk1+ZwDjbSQR1GCuZh0r9QDv6EWMMg6VrO3TDVlOGxfw8OokuqEmjt5yXIPrWqsLmX4VNIQI4ZX1fLpjdr+hAo/XDRxTINksvCjWX3B6bE21AddIuhdE1dVWGCnmq1kDpeJ3ByAshsAkdTdUCuwoHclh1/DiBmGticEsrJojQDqVs/9Z1b+vb9MKnPqFmJsRDiTmqxGwEIZB7XT3Fmvr/2x7mcRMrJTj32xJzS1hhBfrjmTjdhjfK5N5XWONS7uQqqOpY9B7fXAHmSyTzSpFGup5CFVR3J/sB1J7DfDVxKRchD4ELh5HOtpV2siwrAXelNwgPVtTmqQYNPNFwvKaE8OSZx9o9Fg7PGSqBgRSbhq/ALIJmUYr+WUu+onUTRJ9/T0HQDbYAACgMAHo+LtDkxl1Jp/MxJ7atQVV+6L3J74GZfNALKe5AA/M7/ANsTsznkOV8LwogwombSTKSD0DfdX2wGyda911WDt36bV73iJDrVsc6xKkh0ne8bZXhksxIhhllK1qEcbyEX0vSDXQ9fTFDEI465LIvNIscSF5HvSo6mhZ/YYNQch8Qf5cjmdvxRsn/zrBQZRuFZUySApm8wCiA2PBT7zXfzdK/m3/y7ISJn2SBP4VCGEBLTODYkzLDSxU/hjUNGDtZ1HvgO8t4jZNvOFOwa/wAqBI/5747MlH6YAx2xCmOJDnEZ8AcjjLx6cakYYYTj2JCzBRuSaGNSMMnLXLzSU16F2aSXtFDe7E/iPQL139MAPHB/h+ZkCo32kbIZVf5TTBiu3UEbY95h5WGXkzObzWhEYaYYY9izaa1H0AO+GnlnOHL5U5jMUigGr+aVvxfTsMJMsknFsycxNYykLKGHQFb3Ra6sdgfrWMZba6OueeSVxLL+GY9yxZEe6rdu3v23HriNKgKhgdji+H5TyuejizU8ZAis03k1qthYio/ywa+tehN9IuScvNP/ABE0KOBGESJ1URRqL81V5jZ29BjS+mObfSlOB8m5rNhTDGCHfw1LHTqP3iPVV+83bpudsW9wD4PQ5ZBLnHGbZfliC6YroAagbMlUauh7Y5cd57y+SMeXyMSySAhSI1pQtkskYHfqfQdTga3Muez8emLTBDGTrmY9K83yg2av6e+2CXTvOfDlxLmOoNCk2fwAAqoNVQ6Vtiq+e1U1uC0odyw6l0Cgav5iKH5YGJzRmpSxsSxoT9ow8MVvRu/KSN67XiweQeGeIiZvOKpJctlNQvSoO8lnrZ+U10FjqMaXqWZEZ7VZkuVc3KyquWmGsgBmikVBfdnK0AOv++N+M5aKOTw4ZDMsSqhkqg7iw5QX8g8oH0J7jF6cx8YEqhCWrr9nv02Hl/Xriped0iXQI0CMQWehWpiaBIrZqH9sTno6TpuuOLYN8v8AKuZzz1BGSo+aVrWJK66pKIv2Fn2wy5n4MZqFDJLJEyDoIWJZvp4iqB++FCV8u2/phs5Z5Sm4lI3hUiIAZJGB0pf3QALdjRIXbbqRtZTk34ST52QlicvApHndQXbf5VS9mrcsdhY2Pa5eGZDL5CIQQqEhXVbE2WcjdnY9Sel9NgOlYDwmt8FOHiNFaXMhypPiBkFkVYKFCq9dh7dThWynAMvkPGlDGXYqjSp8qnanVTRB31dCwCoB52IaeYuatStDGWKo5tyRZXe1G3ygnY+nrhZzQ8RGtvs2Uh99xYPm+mNZz62lpG47npp5GkYSlV6FwfvH5nIGnU7bkja6A2AwNQG+mNlkLAE7mv1+vqMdlGMg75plKqymyy+f+oEg9tr61jTheVdpAFUk0foKBO56DpghFJLm2ihSMPKqrGpUblRspkPoBtq9B3OL05b+HOUywWExrI4QeNJbgyMNPYNQXUTQ7Afnhf4r77VByhyRPxOUrF5IlNSzMCVT+Ufik/l7d673RlOHRcNijyuWQabBdmP2juQadiB1JGxqhVAUKwzokcEelFWNEGyqAqqB6AbYrjPZnxZXl1UWNiz220/2B+uL4m0rcMeZ474sZUP4bdCSOh9wTe/1wpzcQkIaJ4xPGvl/ECPdSCb9/wDh5Z3PmQfax3RPnFdAwvcex/WtseZaPKNVTMLItdiBdWB5bsE7db39MOzKN0gc2cAy0bRNl2p3bS0PXqL1L3X0K9NxVdCAkBUgMQSURrBv5lGx9G9R2N4tTnDj2VijeKNhmWEMlEkERsFZlrT3U72DsSPpir1QMgfudjW1V7fviL/QhzY4NjvNjgRhk0rGhOOow7fDflHxpDmZVuKI0gI2eXt9QvX6/TCtEmivIvJnglZZVuetQVlBSJWFDUGFNIwJNfdA+lx+euZgxOXjRFQEeIYho1kEkWNxtZ/XDDzLxdcllygYtNJZLH5ixO7H/TsAAB0GKmzE1kknBP6rr+Q/8zZrMcQ4guUjDIgChFIICxgC5SD232/LDjnuD5fKwIkm8MNFIVu5Zb8rSVu3m3C9yb32xvwNYcvl3zmou8qgeMxvUifKVHZT1AwA4U2YzTy8Q06o8uHMCN1klCkAgdNt+vf6YwvWeo6Px33Thw/NvlcuZuISLrYlkhFBY1+6tD5mH/PXFa85fEubMFkR9Ee+y7XhZ43zPLmXJkck/h32/LAN5NXQ39MVJv1n11P0K8A8SXNJHEGaSW0TSxUhj96x2ABu7FEmjQxYvxF44uVysfCssBGzqomvSxVNzRcdWc2SfS+mrE74V8sfwkH8QNMubzRMSKu4hUfPqPYgjz/0hevV0g5FyeWPjSRrNmN2eaQanZj8zmyQv0WgOgoY02SM5tqv/hvywsjtPPHeUy8f2SuKEk2ofaaf8ygCbNglgR0wT5z5zeXMlMmY2EMDSuzEBBGoBbfp3Ar1oYgc580z5mbwciGfwzRVO9g/MT5dO1bkdRQ7jtwn4fhckVzUnhPMwfMEMBaJZSFWG4WyS3cn6Yid+ta3j3hO4dzDPmZ9MMDNK29RsVVfc3sgvvi0sj8OMq0STcTbx5gBrJdkiUg0IwqkawCK812e1GsCI+LRq6ZHhagyMLeWqVEFAv6sRY67k0MOUfDAiqLLso+Z9yT3NDYEnfb3wr5B/wAoiNxM7R5aHTEo0qleHGFF1pUfUdh0xHfJOVBzD+VRsoG+3eh1+p/XEjiPEYsqC8zj2UVZPb9+59MVhzH8QWcFUNXd/wDfE3q9LnM5WjwjnOAIyK1FL2NauljYetED3FYQ3+LRkaZBESgDESCjoIoecGvXoCSCehwl8r8Gkz+ZK6nVAjs0gOkDTWxaj1sbY583cwLK5SClgjoKQNOsqKDkDsOijpW/U425lxh3fadnOZIwwkj8xBFqLtt6oehxKzPMyooaGMLIbvXZUGvQEAnr6DfvhSyUdLvtZ1MR1rooHqSe3ucS5c5GuouuplYrpJIAI63W5o7dd98X+dRgXJpHcf2/TBflnlKfOuPCWkvzSNsoF70fvH6Yc/h7yM86jM5gCOA7xxqAusfiahYT87PfbY2DxDisWWj200vStqodhjn68meo258W+6h8J4PlOEwM3cbux3dyPy2G3QYISc5RRTJrcBZA/m7dVKfQFWu/XFR8182tOdzt6YB5DNvICrsxjXSqDa9TE6VW/ugBiR6DbB49+q8lnpZ3NnxWjBKx2y0RY2v/AJ64rh+dJuiqKHSz29NsFuL8HgymQVpI1OYzDfZWSTHEvVuv3ia/T1OEwRs7BEUszGgB/wArG0tYUw5X4jTKd0B+jHsSR+VnHbinPs00JiaKMB1K7qC2nfptZO/XEOPgfghQpDyuwWx0W+pW/Sqv6n0GOOdnVXdY966nqSR1Yk7nD2jA3KRFUmaiPs1TfvrkT/8AlXx5lJqBUigd798dpGJgJv5pVX8kRj/eQfpjbJZCXMTCKCNpHbZUUWaFCz2AqrJoYCRcxHXXEjhnL+ZzNfw+XlmBNWiMVv3etI/M4unlP4PRQKkmerMTDcRD/CT0BH+aR6ny+g7myI5xpAWgOwFAAdqH0xKsfP8Awz4G8Qk0mTwYFJGoNJbhb3oIrLde+LOyXJ7ZdSisgSJajQFgFQdSxPzOzWSfoPUlnedASWc/rX9sDOMc0QQxu2oE6dgN9/f/AO8TvteY+euas/LJmpfF2ZW06ewHUV67EHC5mZew/PBnmjPpJmZZE6Ob9roXXtgCBZxozqyOKcQnzseXy+WRhGihG0rpRTZH5KBvWH3jCGHKrlcvo1xpS6rCihuzV0AxrDnUGW1MI1VRvoCqigE0L70RX1wh858ySNF4aVU1iWUG1bT1ijb7yj7zDYmx64j/AJz7V3yXMgmeK5HOSkymMLGRVrp8V1UguGG+gWQFvfqegw1cB4VlZQMzpiMMR1I9Lp1JZL30pKv6j2xV/KvBnz04y2to0QIXkFDRGp33/EbofX2OLBz+dGcyOahghliy2VWSJbOkStHsqoV3C6l1N3PlHqMXuokCuHc2DP8AEh4IkUeJph0s0aLl1+0ndxGys7OyrYOw1L32LhxSSTOS/wANCxRALll66F9AT1c9r+p6b1vyJxwRDO5hl80cMcca7bBnYMq+tlUF+uHDmDm5MhEsC7yVb13cjzMfe/2Axzd7esdPjknOjeczuW4fCI4AqAd+rE92J6sT6nFWc086NIWpiRvvf9sBOL8wPO5Zj+XtgvylyU85XMTgpArBqrzSAG9gflTpbHtdeuLnKevJ+otLlHl9OH5QF9IzMqgzNvfchNyflDUaoEi6wK5i57EQKxmz64XObue1lmdY2tVYiwduu/1wl5zierGUltabJMd+Mcbkmcs7E798CyFfSNWgmwzOfKDvpIAFhT5VJJNGz02xydy3T88WFyrwb/8AHZYZuWLxc9mQUyUBUuRqBqRl7Gtz6LQsFjXROXP11rjzVmY+G5McPy7q00gDZmVV8xUiwpYHYNeykWEH82ErhPCpc3OsMSF2O9dAF2tmb7qi9z/c7Yd+E/CfPZuUy5tvA1tqdnKvKxPUhFOlf+oivQjDBzDx/JcFhOUyah56t7OqiVoNO/Vm3JEY/wDaDveM1ayEAvIh1LH8pNAFzsrDqNIpmA9heOHL2QGYzcSyHytIgYnuC4u/rvibNwH/AMJGxYq582j5dmA03saIUdCPzGBkeaaIkBAv5aj9dXfE3/Dn19B8a40qKbIVVF6R2A7be3bFTczcz+KSBsCfXoPSumF/Oc0ZmUEPKzA9em/123wJklJ6nGM8X9bdeb+OmYzNnrfrht+HPBllaSaVgsGW+0kJ6aqoCj1AUb/UD72ytkcq+YkjiALO5WNN22FUt0CdKj22AwezsBzEsWRyaArGdPk6SS7eJM7Vui1QY35Vvq1Y2kY658f4y2ezEkzkpGoAQVZVNVItXu5tmP0bc1jXgEsUSyHfxSD5iOke2yn1JIF+pXEzmjKw5ZEyUJMkkBabMy9AX0ha338oOwHTUBuzGgESgsik0rsA29eUEE79umGEybiDLFG2+tk6+llrf3Jsge2/pjlkcjI+lIo2klmoqigsxW+ukdFO25r9N8GMpyrmOIT6o0Kwghdb2oIH4R1I+n63i7uT+WYsjAxG8khTxH6Ei9KqPRRRAHqxxH5Tcivxv1X3LnwQmlSP+Mf+HVdbFIyjyMXoCzui0qjfzde3e1+W+UcrkIyuWiCE1qc+Z3r8Tnc/ToOwwQXMY5Nmvf1xR4i5jjCLLpJAPX8hiO+fy9gArud/Nt796xxzXMUERYOy2Ot1hfz/AMR8sraQRpregMK6foYzvNOSQ7mMkegU/wCmFDmz4hZA5do1WORm+byKdu43HXA/ifxMyRYkwJLQIUFE2NdTiqeJ5oSSu6qEDG9I6DYen64eJtRHNn2xuiY1xgB9cUgy8x8yS5oeGG1LpRTsoLlPvEAAdelV098NfMuQy0nBsvPGqweCNIUnUQ11LHZ3Yk7g/TFeRABgEBJ6DuSfXDpwAZXLQySZtDPLCfEjQu3heLt4cYUbFiRbMdgqn85u1fPxP4TwZYcnKjNomlCvIdtSuwuCI+yI3iMp6s69hiJy7zU3ChJBOzZiAxMYolb/AA3LkjZj5VfUSSL6dMCOBZ95JJZpSXOrWxP3ne9h+Z6dthhd4u7NNIXNsW/aug+mCFfjnJxN2JJJGokkL5V3bVsP6txg5muFSzZf+NmlCtPIVRG6yKouSQNdBVAPbf8AMYD8N4cJS9kkqo0xoLeR2OlUX0HVifRfUjF38Xlgi8CErCJoVR4klb5b2YggFiFXVQHU6a9n+OlpC5e5CpfEzYAYrrWJyVWNOvi5g2K2BqOwT3qjp75ni6iApCksvDob8R2cxtmZLBZVbwzqUDcqAoodQKBhfEDiErSeA58KKhI1lS8jb08oDeUXssYO3ueim+V+zPUC9QB6sa2Y+m3bD9T4Sw+as3w7Moh+yV12DwTxIdPZWDLTKK2tbHasV1nBGpOlrHbzaz+ZCKuIkibCt+t/tWGr4f8AJBz0pZ1JgiI1UdPiOd1hVu19WYfKu/phfQI/D/gMJd8xmrEeWVZDHRNlxUStXzM2oVGLJsXVgG0YfDiBz3EHjjkYeTWV+xStoo6JtiDbVZY+oAArrjfM0MksqRyRpl8qRKTEGjbM5g1GrqUBKxRsR60qLWokHCTnvEZVllcs0llSxZjpBoeaS2rfYX0o98P4Fh85fGRnBhyIaJKozsAHPqI0P+GP5jvvsB1xWUc66iWBfqQDe7H8RuyLu/XEWS7xgGEBvmDjTSvoU1GnlvoWYfMx+p/YDAsOSKx01+IQWNH0A6+4x5LOnRVP1Jwg4k49j3P0GNLJw18rcCWZ0aVCUiUF1H+Y7MfAhJ624on0QEn1wHEzgHAZBGqR+XN5qMlWYmoMoTTPQsh5Kofyk1ROD2ckj4NB4OWPiZ7MKBroWq9nrogG5VT6WbrBPjPH/wCATQAs+fzBsIq7aiKDsAdkUClW7oDegTgLyZyG2feSbMSM0bN9rL0MrX5o42/8sVRcVqqloDCvU5m1UltyFPg3L82cfwsurSIGuWXoGfrbO3YE7CidyaJO1pcr/CCGDTJmD40g6A/Iv0X7x9z+gw75WCHLRiOJFRVFAKAAP0xA4hxuu+Obvy2unjxye2+fzSQilAsDCvBzzr8XLuaLX4bdN7sD6hhqHrZHpgNzVzH2B374QM5n97vC8e7qvJZmLeh5/wDDk0T0pA+ZfMpNbEEdiMCePfFEWBGljfU10a/lFfvf5YqbM8akbYmx79fyOJnK/DnzWbhhVDJrcWNRWkBtiWG6gDexv2G5GOtyaYOGcPzHEDIYiqxqQGkck+c9ERVtifU9ALJ6YH80cHjySpASJMyx8WVtJ+zQj7OIE72fnOw6jp0xaPEMpk+GZX+MEav4KrFlr6yOQQCCex8xvfyBj97FI5rMyZiZndtUkrlmY+pNk/Qdh6ADAnW2U4e0ln5UG2r1PoB3OPcxlkTv+ZwzZDhMmYKQZaMuVAFDoP5nboPXFn8kfChMswmzBWafqK3jj/oB+Zv5z+Q7YZ4ReVvh+0cL5vMIC6IzwwOD1CMweUeu2ye4J9AlcVy4+cCrO9dPrj6D4pMkUMk2YcRxLuzNZ1ak06VA3ZjewHXFCnMK8bqt9DVijXbUAeuNJmYl1jRcuNKi5TsWPWz1Cg/KMQM9mCzKl+UNVnoXbZn+na/Qe+D8vCtYaVnqQD5SPu9zd/MRsMRchwlHcS5gaYAp0AGjIewBG+kDviJLfn7O1E4ZI6uqimQP028x3GqupFYkZrgD5icBCiWQPMdyxNABR1/bBY8YjWF444kQMNtIon0s9ScAcrnXyzmR1DSlaiBNhS2zSMvfy2APc+mDrnPhyz9mCTicXDyI4QjvpVQ6jfT/AJs/mP8AiSnZBdBAp2Bo9vhpmIs3n5HzQ8TMlQ8TMFAtPmtVUAuBVNXQH0wjaGklJZixPmdj1NnufUmhg7yvnBHmfHjWmy4J12aLOGUbXRI39jv1rE35kHP02/EDgMcmbgdyqFwVAJAtl3H1HX86wk8z8PZAvmG2xHcnc36HboPQd8S8uj5jNfxGZm8V7vp6dB6Ko7KBjtNwoZnNq0xIgWthZeQ/MUiVRbdgW6KATe2JnpV9gvL/AC5Lm8wkCeVmGpmIsRxDrIwH7A9SVHfFj84cZXKZaPh+RDIWAQtRuNHrUzlQallBv1CGwBrrG3HuNFZoI+G+AFGlJDHpkGmOyI3oUETzHZrYsTttqA8/wPeVgWRrlLSSMx3eSQkNI9dTpFaegBIG2NJ8RYV8lkxekfaRRsPEZQftDRrSOpVd6vrua3FQ88zOJS9qEZdCsCD5rsD02W/yGCUnF0hkMEMexKqzE72NrHUWLN+94icX4ikppVtVOx1HfYAkD8hhEEQJqZV9SBg1meAUoZHV9vMvysp7ij8w9wT9BiJwfJGTMRogtmNAe52F+2+G7nHhceXkCxOW2Fg771uQfQ+hxF6y40552aSHiIxqTfXr6/74nSPZxGkQYepvKXwDgzZnMJGAatS5FGl1Ad9tyQo92wz53izQDVlZPDgiZlEgVZGkzEi3JMLsEKoRdWxVWIWi1Y659P8A8bkUhXbOZoW5GnVGptTXWjRaFem5mP4SE3O5k6Vj1kpEukAE6SdbOxA6HzMQD6AYpJg4LlP47Nrlsv4v2xJnzMp1StGP8Qk7iNa2qyWJUEnpi+AiQRJFGAiIoVQOwGwws/DnlVeH5ISOP/EZgB3PdVItIx9Op9yfQYIZ7PDck7DHF5e9uO7w8ZNrzPcQC3vhE49zT1CnEbmDmMuxANDClmMxeFxxv0++/wCN89nyx3JwGzM97Y65uehiGiFiANydsdfMxyd9a2hiLEAYvP4Zck+BlfFYDx5wdZPlMUNAiEn7jybFu4B/lBwq/C/k/XmDJKPLEAa2NsdwD7dz9AO5w+8yTPmJP4QWviA6xYtMuLBbayHmIKjuI1boTvUSTuLxvx7NuscwiyeTGhHItZJPvui2OtbbmlA9Tgny/wDCDLIwaR5JyPfw1v3K0f3w7ZXJgUiIAq7Dy2B/6qH7YnySpEheZ1RE3JZgqqB/MaA/KsaZ/UunB+DxQJoijRF/Cgofn6/nX54h8388Zfh0WqVrkYeSNK1v9B91f5229PTFfc3/ABsAuPIDV28Zx5B/Qh3k/qah7HFR5/iDyyPLK7PI5tnY2zHp1+mwHQDE2mM8184z5+XXM3lX/DiX/DiHsPvN6sdz9KAXzKQbBxzL3jBhEb8wd7BH0rY/XAzMzN0Py9ADe1elYm5hj0CMPbc4jPA4ZHZGCgEgUbf2Ud9+/bGfjt+BNy0B1IEGuVlcKlgbgaiSWoKFVWJJI74CZpzSsd5GYsxO3lIoDf064Y48m6RuZRplnFudwUgDHyV/+11690Vh3wCzJ8RiVBNmlAFlmPQKB1/56jF6dccsWdxFGpeR9lVe7Hbf26/QX74K5mIRqmVguU3uUBJkkPUqBuQKoewvvgzHwUZOItarmXGhjf8AhxkeYLXzO3QsO2w7khBxPwQwiJBYUz7amHpf3V/lH53guq5xMgdcmvm0y5jzWuzRR3p2av8AGkBHQHSLI8xxrxzNtAjQFvt5d823dVO6ZVSOlCmkrq2lbpMcuHzDLxfxjfPbJlVIBBkHzZgg7FIr263IR+E4WpcwSSSSxJskmySTuST1JPfCkFo5wfiztxCKR5ipeWPxHsINAZSQdNKq0g22G2DHNPMy53iUZhW4YdlaqLqLLPRHlXeh3796ALhMPgxrO1eJNccIIBqzTSkddug+o7Nsa4blQkC6VW2HmaqJIvcnD24n6TMmdUilj1Nk/WyceQxMxqumDfKPKsuakGkaVAsuwtVFEWR3s7Ad9z0F465/IPl5GRqNE0w3Vh6g/wCh3wvym4f43NEuUXhy2uRxK0ukqHQqAqnYgAi7N9f7dxHE85rcmyfdjZr3OIsuZOIrSXic96vcmNmfDv8ADflnxW/inR28NriUAAMyjdgT1YOVVewayflNK3DpkSJjs07sVS/8uMJckhBFWboG7GkkD1tjgs7ZLhKvJYcR6ls0QrGohuPIdNGuzFz1OLiftVZxniEhmneYp/EMxQhCCIgnlKrRIFABBvsATZNHEPI8JedvDVaYsgs7bOdIAB/M4iZmTzkjYWSB6WbAv2x3y2akjZJFdg6sGAN/doqTfWzf5fXBU/t9Dcf4gFJAOw2/TCLzJxmoOvVv9zhV4lzvNO7PRVWPy9aPem79f7YDZjiDMNzjkniu+3bfLz8jvmc3ZxAmnoY5yZgDviJJIWON5y5uumrtZs4ZOROXnzeeiVdkQh5X7Kg67+rfKPc32OAeQyBkkCWFG5Zj0VVFsx9gP1NDvi8/hzymqcOjjplfNVJKSAG0Kwpe9Ailrr5mPW8aMmnK/Ajw6LO56Yltet1UbEwx2YRV1qZT67CsBuCfEfLxRHMypPLNmHPisioEWUDaMM5GwQKNr2Vd76jPiXzKma4j/DeN4eVjZY2kFkKQblKhfmF0u97p6YEfEPj8EsiwQx1FllRYJFNAoyqWJUrZDDTRv7t/eNUY3xP42Smxl4ET+aVjIfroXSt/UnCJxjmKfNNqzEzSkdAx8q/0oKVfyGBJOPGwttJ1af0xzxsFx7WCB5WPcegYysMGaDNHV5nYbHcEXfbr2wxHjhWFyOunY99O9AHrWwwLXjMBO+WG+Ic04JbQCFP3WN17A98R4e82WYVjvll/iiUDkByrSt6AbBR6k9h7b+hbsp4WThMSqLk3ZyBratwln5VsdB33N4r/AIdn2y85kTfYgjcC+zV6jHvEeMyk2R1369Aca89cT9ezuinNWcUgaQdS1vudQJIo+42OAnCeFtPKVdvDjRTJNIf8uJfmYDqW6Kq92IGI2SzbPKt79dgCTf8AcnfpgxzNL4EZyiEFtQfNMp/zFvRBY6rEDZ3NyM34RiOrvRz1ELPcQ/i8z5U0oqlIo+ojijVvDT3N0Se7Mx74jcH4PrJeSxFGNUhN7jso9Sfb3resd+WI/M5AtvKqj3JJP0FL1wYzUoklWFPkjY6/55AL39Auw3716C1ok0D41KxlQspDHTpW/lQHyqK2v19yenTDVEQsaoaslrHYWT19BviFmHQMJDWoCgfTpdf7/XAjOcUuwOmJvtpJn005vmaOHLiCEbdWbpqehZ/agPQAYUc9xEud8QpJrxyZtr3P0wpMF7302Z7xO4NkVldi7FYYlLystXpGwRL21uxCrfc30BwJAZiAASWNAAWSSaAA7m9qwc4uRl4/4RCp0HVMwHzzixWq90iBKD+bW3cVcjPWzcyARSqkSxEnyeGaCpVMGPzSt08zkmySKoYP8583uIY8mjBtCp/ESAk6pAu8an8Km7Pc7dF3RMF8vkC0kdnzMdcmwpENVq/ma79tQw6JQzNIV2YUT277Ej8twceQz+QptWrVe9igR9O/12wZ5xyoEmtT82xFd+t+hvf9MAcvlma6BNdSB0/PAQjln1nW9iGEDyjueyj3ZtyfqfTEKebUxPSyTQ2A9h7YySUhdIJq7rtfr+mOa9MMPQuJESADU24ugo6k/wCgG1nHFRhs5K5cOfzvgDaJYyJH/Cm2ph21Ek17771hUGL4Z8hJPG+bzIKw9I01FQ4RlZnf8SAqAAdiQT2GHLnvmoZDJDwzWZzYIiHeOOt39qB6fjf2wazmbhjiKmospAlMK+5F8yqB1+4unru19RdOc9ZfNz5oZjMhIRmARAHdVEca7ojEnYgNZ62Sfph4ZXyWXUkl9o4xb+/ZUHux2+lntiLnsyXck9SbNfsB7Abflg1zNxxHCRQiNYogD9khjV5SoDyUxLNsNILGzudrrC3hE2xqxxle+NhgwOmO0eUY9BjnppdR6XV++NxxEhdI74KHMrj0YxYHIusYsLXRwgaoOIAn/BjJ+lY0zvECqshRV1A/KoJHpvgyvLeXYeWfc9CSMDc9wyOEqGl1XudK2a9jeOfi82+lWUIgYeIa/wDKLUezDTf+uIGazpZR7qu/uLvBLOZqN8zcSFEMZUBupIXcn3NYH8OKtG6OaAo31oWNRA70LNY3+D/BflnLGCMZsgeIzNFlVIB+1A8+YIPVYgRWxBkZfwnA7imSYEKLcsem5ZmJ/ckn6k4decMjHG+ThjEiNEgUpIYyWVlAj+TYNvqI2+YnG3C4Y8lKuYl0STJ5o1BtEbs5P33AOwGwJvehi5zer6K5I24ZyWvD4i2bdhmJACIYtNxj+eRgQG+gNVsety5s/lRlfASLRt5CTeltyGYgAvud79D61hfzXGTM7OzFiSTZN4FZ7O0PrtjXOZEbbQjOZlixB2I2I9x2x7kuHPLdUAOpP+3fHRCGLsa1bf3Ax3h4gInvqNwQPQm/22xztGkvCgjyKW1aUsE7ebUOg+mrEHK/MR67/p/3xMzub1vrjBYaQrWK6lv9/wC2PeCZTxZCSSkcal5n7pGKsjsWOyqO7MMMqn8Oi8CNcxt40gdMuD90hm8Wc9vIDpX+Y39zC7J1PcDYfTE3i3FvEm1gaVCBEjBJEaqKWME9aHU9yWPfEKCNpHCqLLGgP+dh1v2xRJWQhFGRxaJQr8bm9K/TbUfYe+JXD80T4zsbJ0372WY//HEPiOZXyxx/Imw/mJ+Zz/Uf2Ax34LBrSY38gV67tWoUB3+bBRBXmhBo9/LQ/wCrp745caVIoERbBKgH33Oon1JwcbhoeIu/z9Y7oVpvSdx1J9R0OEvi+c8SVvQbD2A7Yk0MbnG9Y8O2PRikukERZgFBLMQABuSSaAA9ScW1xHJng/CRHE+jPZpo7ZNnMgcEov4o0Xy30LSepwq/D3hLJIOIS6Uy2VJYs/RnohVUdyGIP12645cd4zFmGnnJk8YOnhu7sToIrw40ukF6nLEmtgALvCOHHgnFH4hIsDgCHKv4kx2uQg3FFYq1DhnN9TpxG+L2UaRYpfuqWFdhqr/bGnwo4qpily4UBkuXUPvWwWj9BQGHHmrhAmyLoN202o9WG9fth77PHzy60fpjaJNsb5mM3vjVOmAmTjb6Y4UcdmGNDgCTFL0s0MbGRtXlH/PrjlE/Q9cSXlDDcH9TiQ5xxk35gPzx2yaXIBd74iCsEODKDKKwX4c+iU6gXQ6e/wD9YjNOPT98ZjMR4/ZdI0kg8SM1v5r99j+mIPDP8SuzKwP5g4zGYszjy0hz+TdJmJbLyQqknVtM1qBfW0KWDZ2JHpUPJynL5ySKT7f+FlYDVahirFQSoJ7gNVncdxjMZhz7gZnc4JZJJQgTWSdIOwJ617XgJNNqLe1V+oxmMxp1MSHCTr+WMZ8ZjMZm6ZSQh1A6Flv/ANQODXG2MMSwqdpVE8h2BdiWEan+VBdDuWJ9KzGYAWzgrk/s8s0g+Z2MV3VKFDNXu2w+n1xmMwwGqbJvDVyXkl0vMbLA6ALoVQJv16jr6YzGYVCZzLxM6iK2C31/X9cKOZNtffGYzCgR9WOmqhePMZh0LG+LmnJrleHQio4oUkZr3kcs4BYdBR1tt3kOFTheSV8tIxvUpJBvsFBqvTGYzCXDJ8JJqzzirDwPY/pZCMMnxT5mfLwxxRijmQ4L3uqLpsKPVtVauwxmMw0/pUDybVjneMxmFSZjUnfHuMw4GqvWCmXy4I7748xmJ6OJa5BPTEvhXD1WQEX16dce4zGd+NZPc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7461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BQUExQWFBUUGBgYGBcXGBYXGxoYGBcYHBcYGBcXHCYfFxwjGxgYHzAgIycpLC4sGSAxNTAqNSYrLCkBCQoKDgwOGg8PGiwcHCQsKSwsLCwpKSksLCksLCwsLCwsKSwsLCwsKSwpLCwpLCwsLCksLCksKSksLCksLCwpLP/AABEIAMUBAAMBIgACEQEDEQH/xAAcAAACAgMBAQAAAAAAAAAAAAAFBgQHAAIDAQj/xABAEAACAgAEBAQDBgQFAgYDAAABAgMRAAQSIQUGMUETIlFhBzJxI0JSgZGhFGJysTNDwdHwgvEkU5KisuEVY8L/xAAYAQADAQEAAAAAAAAAAAAAAAAAAQIDBP/EACARAQEBAQADAAMBAQEAAAAAAAABEQIDITESQVFhEyL/2gAMAwEAAhEDEQA/AGAq3rjRw3r+2JS4r7j3EpVzMiiRgAdgD7Ynr/zNac+/RyWYqbdhpG5x14Zm1miEgGzE19L2xXuTgnzLGNZCdrIJ64e+XMuY8siMKK2CMX47sT3MqVnVIikKfNpNV64Q0n4iQt6+u+y9MWITj0PtjSzUoPF4WbKuEH2hTatjf1wkZXg+eDxlg9BgW83a99sWJqx60mCzSAecMjNIkYguwfNRrajiByzwrMR5ktNejSerXvt2w1h8eM+DA0zi/ZSf0nFfwM5bdj374sGVSyMo6kEYV4uTpQb1Lgs0QJXVoNsb+uJnKx/8VHZvyt39xghFylIARqU46cI5XeCdZCwIAIr6kYnDHyox4o36Y6w5VnakUsfbA7ifG4Ms5SaRUda1L1K30LBbrFpKXM3B5JM4zqhKeWzjxslTdBhvgzSZjV4E0UgbfysGI/IG8RZOXWJsuP0xGGTHy48Tt1xZKKNCbD5Rhefkq21eJv8ATB6SQRx2x2Qbn6f64cmBk7qiFmIVR1J6YWM/z+qk+DGGA21Pte3UIN6+pB26YC8w8bedt9lHyqOg/wBz74XJsxpvuaOFejxKzXFvMX0qCST0/wDvHJOZQGtkB+mx/fbAKbMFjvjnqxAOPLcqPnI2WqL+gsfXFpSrv0xQmQz7RSLIhpkII7jbsR3B6Vi6+BccXOQLMgok6WS7KuOq/TcEeoIxfNwqKZWVELM5CrpNk9MA8z8WhlcukOVjEjqDckgIQWTWlQQXrb8I32Jw1Pwi1F1R20nQ2trArSQSN73PyhehwocR5NVFaXOxxKNTEKhYO53OlTCwuumphjG+Sauc/wCkvi/PeezN+LmZCD9xCI1H/SlWPZicAnzbE2zE/Uk/3x34pnsvqZYcuygH5jM5v/ofVX6/lgfqUj5iv1Fj9V3H6Yv8qnEleKyR0Y5HQjppZl/Sjhw5Z+K8ikR5sCRegmAAcf1gCmHuKP1xXs8TDruPUGx+oxyDYe1L6GEi+oxWXM0g/i5d/T+2LKMJ/l/TC5xLkgTStIZK1dgMPySdT0vi5QjkWQDME3vR2w48G4i0yM7CvOwA9lJGB3BOTRl5RIJCfYjBTLtHEGUui2zNRYDqbwcTIfV2pLHGKcYrAiwQR6jfHhbGiHoOPGx5ePbwE8GMxynz0aA2enWu31PQYDcQ54ghbS6sLFjcWRZHbAZgSr36Y1XMgyFKI/CT0IwH4Nzdls0+iNir9kcUT/SejflvgrPmEQqHZVLmlDMFLH0W+p+mFSdL3xG4lxBIIjJJdA0AOpY9AP0/bE05UhQf1xWfPfGzLmDGrXHD5R6FyB4jbHfcaQf5TXzYV69Gzi/PWYkBVZGijP3IyVv+ph5m9NzXthLzmYJPoP8An+5x2zE2B7m8RoxvFKVYMpKsOjKSrD6MNxiyeRuemlYZfMtqdv8ADkNWxq9D1texo9+h3q6x1Y3jkKkFTTKQVPowNg/kQMEofQpOBfHTaadLkAajpYDqaArSST+ffEvhPEBmIIplFCRQ1eh7j8jYxFz04Dy69ICota1fSxkBXQzICSt70ovzCyu1vy9Zzp8/SFxuJ01j+HkUg0fNZFgVY0n8Q/4DhakHUHVH/UrEWKNFlFjYg7jvhy47AVUGQjW63KWYAsREE1N0KM19BV6b2vdYz3FFINWWIN0TW66fvDr+X9zjn56t/SqDPGf+xvGgON9u1qfqDf5gAj98FuWZQMzHrZVsndqG+kgAsa33rr3ONUguseu+LC+FeYaEzTPLHDDQUNKaBmB2KCiSVUm9vvL6YYJeHq48yq4PqAw/fY4Apy3Lm5niyUK6YzTsNMcSMfxNXzEfdUE9NsV1Mg59j2f57hYeFHmRpKspLR5hQ2r5gWMfQ13wvNnIUSTRPBqdlApjQRSGa7A3JVRXoDjlx74a5zLqWIikAFkRuS1d6VlF4SmkxnPfytL6+wQzGU38pVh6h0P+t4iPER2OIbtjUNimepJZlO1j+x+o741Ok+x9tx/v/fHLxm9T+uPRmD3o/lhh9CHNpV0dscF4vGTpF36YDzcUJDDb64CwZ+RGY7Hv+mM55baYtzlzJ4UYRCVZ+p7hfbFcZvIuwSSUFVkGpCd9a3Wpb7X3wy8R4mk50Tr5ZGjJqta6fmF9aIvb3wC5s49/EZguF8NFASOMdEjX5QB0Hqa/0xdvWhvwbmZskSYtwdijElfqB2PuMOXBviVHKp1xFXHUKdSkX1B2qvQ/viqWkvDfyvmYsvkZZJEkLTPpVoyAdKbUCdh5rO+HerIQzxj4lONoY0Hu9sf0BH98N3I/EZM5kWnmESjxGTYMSQqr0W+pYsPyxSWdn1OxBNHpqq67XW14deEcxtFwmONFhsGUsHDMXHiNvSsK2NX7Ynu9XnIc9DfMfM0EI0jwZbsER+cEUepJr0/XftiuOKcZM0mplQUAAAoFAdtseZvi5k6xQr7qhv8AVmNY04TDrmAO6i2YChYHb6XV+2J5lk9lbqXlMi9LJQj3tWDaWGmjqC7nuKNUd98FeZ+YPH0+IWc+GqMFpVOkkk7gldTEEgddKjesDs1m9z9bwIzE9nFwHzgXxBdUiy0aKq0sSliaF7AsfQdSfTHfiPJmW/hyYs28s6qTtGFhJHZTWoXVXqO56dsInDI71k7itP8A6qJ/Yf8AuwZy/Hjl8q8MMaK8lhsxZMgjP3EHRT21dh0F+bBd/Spn7LmvUAfXHJhjdiAKGOZbDS1Ix6uNbxO4PwpsxMI1Okbs7kEhEX5nauw6AdSSANyMBH3kPjDxZJmkIXLQ6yGvzO5OoxIO9WSx7Aj8iBllfK+NIwGYdFYx+a9LFqCKaC0VWlottVkjGvCuDoyoShEEHlVSwayrFmEh+X/E876djIK3WNdQjnEIXOahJkkdBEKr7IA+aRe5YjyjT8pLkndcF9z6c+lXOIpDMZQxolRbtZPp5dP798CWH547n+//ADrjm1dsKTDcxjbTjLx4Wwyd+HsRIoUlbYdCV/WsXtlub8lkcukAazCAD0FswDNI1dSxYtdd9sUrwDhbSGSSwqZdS7sfxEERxj1d26D0DHtgrmM9E2WSNkJmQtcpN6kvyKB20jbGXc3MaeOyasPP/EdZSaSl7G9/Y1W2Ki49mA+ZkZehP79/3xLlaJUAjV9R3LuR+QVR03vc7/pgVOMPjnB31vpxJx5jCceXjRk9vGY1xmAlt5eEFowzUGJG/wDzviSczBFmkUxkAG2c/KKBI+t1098BuN8SV4gyEqUbUO46ViFPxhXRFu20Nq331EdfyxlmSxr8ugWcz7S5lpNxrkZq6UCSa/TA/Ppvd3eJvEs8Cy6UVT0OkUOlVQ/vgfmem/XFxNcEWyAOpwcmpIkjuwo392sk1+ZwDjbSQR1GCuZh0r9QDv6EWMMg6VrO3TDVlOGxfw8OokuqEmjt5yXIPrWqsLmX4VNIQI4ZX1fLpjdr+hAo/XDRxTINksvCjWX3B6bE21AddIuhdE1dVWGCnmq1kDpeJ3ByAshsAkdTdUCuwoHclh1/DiBmGticEsrJojQDqVs/9Z1b+vb9MKnPqFmJsRDiTmqxGwEIZB7XT3Fmvr/2x7mcRMrJTj32xJzS1hhBfrjmTjdhjfK5N5XWONS7uQqqOpY9B7fXAHmSyTzSpFGup5CFVR3J/sB1J7DfDVxKRchD4ELh5HOtpV2siwrAXelNwgPVtTmqQYNPNFwvKaE8OSZx9o9Fg7PGSqBgRSbhq/ALIJmUYr+WUu+onUTRJ9/T0HQDbYAACgMAHo+LtDkxl1Jp/MxJ7atQVV+6L3J74GZfNALKe5AA/M7/ANsTsznkOV8LwogwombSTKSD0DfdX2wGyda911WDt36bV73iJDrVsc6xKkh0ne8bZXhksxIhhllK1qEcbyEX0vSDXQ9fTFDEI465LIvNIscSF5HvSo6mhZ/YYNQch8Qf5cjmdvxRsn/zrBQZRuFZUySApm8wCiA2PBT7zXfzdK/m3/y7ISJn2SBP4VCGEBLTODYkzLDSxU/hjUNGDtZ1HvgO8t4jZNvOFOwa/wAqBI/5747MlH6YAx2xCmOJDnEZ8AcjjLx6cakYYYTj2JCzBRuSaGNSMMnLXLzSU16F2aSXtFDe7E/iPQL139MAPHB/h+ZkCo32kbIZVf5TTBiu3UEbY95h5WGXkzObzWhEYaYYY9izaa1H0AO+GnlnOHL5U5jMUigGr+aVvxfTsMJMsknFsycxNYykLKGHQFb3Ra6sdgfrWMZba6OueeSVxLL+GY9yxZEe6rdu3v23HriNKgKhgdji+H5TyuejizU8ZAis03k1qthYio/ywa+tehN9IuScvNP/ABE0KOBGESJ1URRqL81V5jZ29BjS+mObfSlOB8m5rNhTDGCHfw1LHTqP3iPVV+83bpudsW9wD4PQ5ZBLnHGbZfliC6YroAagbMlUauh7Y5cd57y+SMeXyMSySAhSI1pQtkskYHfqfQdTga3Muez8emLTBDGTrmY9K83yg2av6e+2CXTvOfDlxLmOoNCk2fwAAqoNVQ6Vtiq+e1U1uC0odyw6l0Cgav5iKH5YGJzRmpSxsSxoT9ow8MVvRu/KSN67XiweQeGeIiZvOKpJctlNQvSoO8lnrZ+U10FjqMaXqWZEZ7VZkuVc3KyquWmGsgBmikVBfdnK0AOv++N+M5aKOTw4ZDMsSqhkqg7iw5QX8g8oH0J7jF6cx8YEqhCWrr9nv02Hl/Xriped0iXQI0CMQWehWpiaBIrZqH9sTno6TpuuOLYN8v8AKuZzz1BGSo+aVrWJK66pKIv2Fn2wy5n4MZqFDJLJEyDoIWJZvp4iqB++FCV8u2/phs5Z5Sm4lI3hUiIAZJGB0pf3QALdjRIXbbqRtZTk34ST52QlicvApHndQXbf5VS9mrcsdhY2Pa5eGZDL5CIQQqEhXVbE2WcjdnY9Sel9NgOlYDwmt8FOHiNFaXMhypPiBkFkVYKFCq9dh7dThWynAMvkPGlDGXYqjSp8qnanVTRB31dCwCoB52IaeYuatStDGWKo5tyRZXe1G3ygnY+nrhZzQ8RGtvs2Uh99xYPm+mNZz62lpG47npp5GkYSlV6FwfvH5nIGnU7bkja6A2AwNQG+mNlkLAE7mv1+vqMdlGMg75plKqymyy+f+oEg9tr61jTheVdpAFUk0foKBO56DpghFJLm2ihSMPKqrGpUblRspkPoBtq9B3OL05b+HOUywWExrI4QeNJbgyMNPYNQXUTQ7Afnhf4r77VByhyRPxOUrF5IlNSzMCVT+Ufik/l7d673RlOHRcNijyuWQabBdmP2juQadiB1JGxqhVAUKwzokcEelFWNEGyqAqqB6AbYrjPZnxZXl1UWNiz220/2B+uL4m0rcMeZ474sZUP4bdCSOh9wTe/1wpzcQkIaJ4xPGvl/ECPdSCb9/wDh5Z3PmQfax3RPnFdAwvcex/WtseZaPKNVTMLItdiBdWB5bsE7db39MOzKN0gc2cAy0bRNl2p3bS0PXqL1L3X0K9NxVdCAkBUgMQSURrBv5lGx9G9R2N4tTnDj2VijeKNhmWEMlEkERsFZlrT3U72DsSPpir1QMgfudjW1V7fviL/QhzY4NjvNjgRhk0rGhOOow7fDflHxpDmZVuKI0gI2eXt9QvX6/TCtEmivIvJnglZZVuetQVlBSJWFDUGFNIwJNfdA+lx+euZgxOXjRFQEeIYho1kEkWNxtZ/XDDzLxdcllygYtNJZLH5ixO7H/TsAAB0GKmzE1kknBP6rr+Q/8zZrMcQ4guUjDIgChFIICxgC5SD232/LDjnuD5fKwIkm8MNFIVu5Zb8rSVu3m3C9yb32xvwNYcvl3zmou8qgeMxvUifKVHZT1AwA4U2YzTy8Q06o8uHMCN1klCkAgdNt+vf6YwvWeo6Px33Thw/NvlcuZuISLrYlkhFBY1+6tD5mH/PXFa85fEubMFkR9Ee+y7XhZ43zPLmXJkck/h32/LAN5NXQ39MVJv1n11P0K8A8SXNJHEGaSW0TSxUhj96x2ABu7FEmjQxYvxF44uVysfCssBGzqomvSxVNzRcdWc2SfS+mrE74V8sfwkH8QNMubzRMSKu4hUfPqPYgjz/0hevV0g5FyeWPjSRrNmN2eaQanZj8zmyQv0WgOgoY02SM5tqv/hvywsjtPPHeUy8f2SuKEk2ofaaf8ygCbNglgR0wT5z5zeXMlMmY2EMDSuzEBBGoBbfp3Ar1oYgc580z5mbwciGfwzRVO9g/MT5dO1bkdRQ7jtwn4fhckVzUnhPMwfMEMBaJZSFWG4WyS3cn6Yid+ta3j3hO4dzDPmZ9MMDNK29RsVVfc3sgvvi0sj8OMq0STcTbx5gBrJdkiUg0IwqkawCK812e1GsCI+LRq6ZHhagyMLeWqVEFAv6sRY67k0MOUfDAiqLLso+Z9yT3NDYEnfb3wr5B/wAoiNxM7R5aHTEo0qleHGFF1pUfUdh0xHfJOVBzD+VRsoG+3eh1+p/XEjiPEYsqC8zj2UVZPb9+59MVhzH8QWcFUNXd/wDfE3q9LnM5WjwjnOAIyK1FL2NauljYetED3FYQ3+LRkaZBESgDESCjoIoecGvXoCSCehwl8r8Gkz+ZK6nVAjs0gOkDTWxaj1sbY583cwLK5SClgjoKQNOsqKDkDsOijpW/U425lxh3fadnOZIwwkj8xBFqLtt6oehxKzPMyooaGMLIbvXZUGvQEAnr6DfvhSyUdLvtZ1MR1rooHqSe3ucS5c5GuouuplYrpJIAI63W5o7dd98X+dRgXJpHcf2/TBflnlKfOuPCWkvzSNsoF70fvH6Yc/h7yM86jM5gCOA7xxqAusfiahYT87PfbY2DxDisWWj200vStqodhjn68meo258W+6h8J4PlOEwM3cbux3dyPy2G3QYISc5RRTJrcBZA/m7dVKfQFWu/XFR8182tOdzt6YB5DNvICrsxjXSqDa9TE6VW/ugBiR6DbB49+q8lnpZ3NnxWjBKx2y0RY2v/AJ64rh+dJuiqKHSz29NsFuL8HgymQVpI1OYzDfZWSTHEvVuv3ia/T1OEwRs7BEUszGgB/wArG0tYUw5X4jTKd0B+jHsSR+VnHbinPs00JiaKMB1K7qC2nfptZO/XEOPgfghQpDyuwWx0W+pW/Sqv6n0GOOdnVXdY966nqSR1Yk7nD2jA3KRFUmaiPs1TfvrkT/8AlXx5lJqBUigd798dpGJgJv5pVX8kRj/eQfpjbJZCXMTCKCNpHbZUUWaFCz2AqrJoYCRcxHXXEjhnL+ZzNfw+XlmBNWiMVv3etI/M4unlP4PRQKkmerMTDcRD/CT0BH+aR6ny+g7myI5xpAWgOwFAAdqH0xKsfP8Awz4G8Qk0mTwYFJGoNJbhb3oIrLde+LOyXJ7ZdSisgSJajQFgFQdSxPzOzWSfoPUlnedASWc/rX9sDOMc0QQxu2oE6dgN9/f/AO8TvteY+euas/LJmpfF2ZW06ewHUV67EHC5mZew/PBnmjPpJmZZE6Ob9roXXtgCBZxozqyOKcQnzseXy+WRhGihG0rpRTZH5KBvWH3jCGHKrlcvo1xpS6rCihuzV0AxrDnUGW1MI1VRvoCqigE0L70RX1wh858ySNF4aVU1iWUG1bT1ijb7yj7zDYmx64j/AJz7V3yXMgmeK5HOSkymMLGRVrp8V1UguGG+gWQFvfqegw1cB4VlZQMzpiMMR1I9Lp1JZL30pKv6j2xV/KvBnz04y2to0QIXkFDRGp33/EbofX2OLBz+dGcyOahghliy2VWSJbOkStHsqoV3C6l1N3PlHqMXuokCuHc2DP8AEh4IkUeJph0s0aLl1+0ndxGys7OyrYOw1L32LhxSSTOS/wANCxRALll66F9AT1c9r+p6b1vyJxwRDO5hl80cMcca7bBnYMq+tlUF+uHDmDm5MhEsC7yVb13cjzMfe/2Axzd7esdPjknOjeczuW4fCI4AqAd+rE92J6sT6nFWc086NIWpiRvvf9sBOL8wPO5Zj+XtgvylyU85XMTgpArBqrzSAG9gflTpbHtdeuLnKevJ+otLlHl9OH5QF9IzMqgzNvfchNyflDUaoEi6wK5i57EQKxmz64XObue1lmdY2tVYiwduu/1wl5zierGUltabJMd+Mcbkmcs7E798CyFfSNWgmwzOfKDvpIAFhT5VJJNGz02xydy3T88WFyrwb/8AHZYZuWLxc9mQUyUBUuRqBqRl7Gtz6LQsFjXROXP11rjzVmY+G5McPy7q00gDZmVV8xUiwpYHYNeykWEH82ErhPCpc3OsMSF2O9dAF2tmb7qi9z/c7Yd+E/CfPZuUy5tvA1tqdnKvKxPUhFOlf+oivQjDBzDx/JcFhOUyah56t7OqiVoNO/Vm3JEY/wDaDveM1ayEAvIh1LH8pNAFzsrDqNIpmA9heOHL2QGYzcSyHytIgYnuC4u/rvibNwH/AMJGxYq582j5dmA03saIUdCPzGBkeaaIkBAv5aj9dXfE3/Dn19B8a40qKbIVVF6R2A7be3bFTczcz+KSBsCfXoPSumF/Oc0ZmUEPKzA9em/123wJklJ6nGM8X9bdeb+OmYzNnrfrht+HPBllaSaVgsGW+0kJ6aqoCj1AUb/UD72ytkcq+YkjiALO5WNN22FUt0CdKj22AwezsBzEsWRyaArGdPk6SS7eJM7Vui1QY35Vvq1Y2kY658f4y2ezEkzkpGoAQVZVNVItXu5tmP0bc1jXgEsUSyHfxSD5iOke2yn1JIF+pXEzmjKw5ZEyUJMkkBabMy9AX0ha338oOwHTUBuzGgESgsik0rsA29eUEE79umGEybiDLFG2+tk6+llrf3Jsge2/pjlkcjI+lIo2klmoqigsxW+ukdFO25r9N8GMpyrmOIT6o0Kwghdb2oIH4R1I+n63i7uT+WYsjAxG8khTxH6Ei9KqPRRRAHqxxH5Tcivxv1X3LnwQmlSP+Mf+HVdbFIyjyMXoCzui0qjfzde3e1+W+UcrkIyuWiCE1qc+Z3r8Tnc/ToOwwQXMY5Nmvf1xR4i5jjCLLpJAPX8hiO+fy9gArud/Nt796xxzXMUERYOy2Ot1hfz/AMR8sraQRpregMK6foYzvNOSQ7mMkegU/wCmFDmz4hZA5do1WORm+byKdu43HXA/ifxMyRYkwJLQIUFE2NdTiqeJ5oSSu6qEDG9I6DYen64eJtRHNn2xuiY1xgB9cUgy8x8yS5oeGG1LpRTsoLlPvEAAdelV098NfMuQy0nBsvPGqweCNIUnUQ11LHZ3Yk7g/TFeRABgEBJ6DuSfXDpwAZXLQySZtDPLCfEjQu3heLt4cYUbFiRbMdgqn85u1fPxP4TwZYcnKjNomlCvIdtSuwuCI+yI3iMp6s69hiJy7zU3ChJBOzZiAxMYolb/AA3LkjZj5VfUSSL6dMCOBZ95JJZpSXOrWxP3ne9h+Z6dthhd4u7NNIXNsW/aug+mCFfjnJxN2JJJGokkL5V3bVsP6txg5muFSzZf+NmlCtPIVRG6yKouSQNdBVAPbf8AMYD8N4cJS9kkqo0xoLeR2OlUX0HVifRfUjF38Xlgi8CErCJoVR4klb5b2YggFiFXVQHU6a9n+OlpC5e5CpfEzYAYrrWJyVWNOvi5g2K2BqOwT3qjp75ni6iApCksvDob8R2cxtmZLBZVbwzqUDcqAoodQKBhfEDiErSeA58KKhI1lS8jb08oDeUXssYO3ueim+V+zPUC9QB6sa2Y+m3bD9T4Sw+as3w7Moh+yV12DwTxIdPZWDLTKK2tbHasV1nBGpOlrHbzaz+ZCKuIkibCt+t/tWGr4f8AJBz0pZ1JgiI1UdPiOd1hVu19WYfKu/phfQI/D/gMJd8xmrEeWVZDHRNlxUStXzM2oVGLJsXVgG0YfDiBz3EHjjkYeTWV+xStoo6JtiDbVZY+oAArrjfM0MksqRyRpl8qRKTEGjbM5g1GrqUBKxRsR60qLWokHCTnvEZVllcs0llSxZjpBoeaS2rfYX0o98P4Fh85fGRnBhyIaJKozsAHPqI0P+GP5jvvsB1xWUc66iWBfqQDe7H8RuyLu/XEWS7xgGEBvmDjTSvoU1GnlvoWYfMx+p/YDAsOSKx01+IQWNH0A6+4x5LOnRVP1Jwg4k49j3P0GNLJw18rcCWZ0aVCUiUF1H+Y7MfAhJ624on0QEn1wHEzgHAZBGqR+XN5qMlWYmoMoTTPQsh5Kofyk1ROD2ckj4NB4OWPiZ7MKBroWq9nrogG5VT6WbrBPjPH/wCATQAs+fzBsIq7aiKDsAdkUClW7oDegTgLyZyG2feSbMSM0bN9rL0MrX5o42/8sVRcVqqloDCvU5m1UltyFPg3L82cfwsurSIGuWXoGfrbO3YE7CidyaJO1pcr/CCGDTJmD40g6A/Iv0X7x9z+gw75WCHLRiOJFRVFAKAAP0xA4hxuu+Obvy2unjxye2+fzSQilAsDCvBzzr8XLuaLX4bdN7sD6hhqHrZHpgNzVzH2B374QM5n97vC8e7qvJZmLeh5/wDDk0T0pA+ZfMpNbEEdiMCePfFEWBGljfU10a/lFfvf5YqbM8akbYmx79fyOJnK/DnzWbhhVDJrcWNRWkBtiWG6gDexv2G5GOtyaYOGcPzHEDIYiqxqQGkck+c9ERVtifU9ALJ6YH80cHjySpASJMyx8WVtJ+zQj7OIE72fnOw6jp0xaPEMpk+GZX+MEav4KrFlr6yOQQCCex8xvfyBj97FI5rMyZiZndtUkrlmY+pNk/Qdh6ADAnW2U4e0ln5UG2r1PoB3OPcxlkTv+ZwzZDhMmYKQZaMuVAFDoP5nboPXFn8kfChMswmzBWafqK3jj/oB+Zv5z+Q7YZ4ReVvh+0cL5vMIC6IzwwOD1CMweUeu2ye4J9AlcVy4+cCrO9dPrj6D4pMkUMk2YcRxLuzNZ1ak06VA3ZjewHXFCnMK8bqt9DVijXbUAeuNJmYl1jRcuNKi5TsWPWz1Cg/KMQM9mCzKl+UNVnoXbZn+na/Qe+D8vCtYaVnqQD5SPu9zd/MRsMRchwlHcS5gaYAp0AGjIewBG+kDviJLfn7O1E4ZI6uqimQP028x3GqupFYkZrgD5icBCiWQPMdyxNABR1/bBY8YjWF444kQMNtIon0s9ScAcrnXyzmR1DSlaiBNhS2zSMvfy2APc+mDrnPhyz9mCTicXDyI4QjvpVQ6jfT/AJs/mP8AiSnZBdBAp2Bo9vhpmIs3n5HzQ8TMlQ8TMFAtPmtVUAuBVNXQH0wjaGklJZixPmdj1NnufUmhg7yvnBHmfHjWmy4J12aLOGUbXRI39jv1rE35kHP02/EDgMcmbgdyqFwVAJAtl3H1HX86wk8z8PZAvmG2xHcnc36HboPQd8S8uj5jNfxGZm8V7vp6dB6Ko7KBjtNwoZnNq0xIgWthZeQ/MUiVRbdgW6KATe2JnpV9gvL/AC5Lm8wkCeVmGpmIsRxDrIwH7A9SVHfFj84cZXKZaPh+RDIWAQtRuNHrUzlQallBv1CGwBrrG3HuNFZoI+G+AFGlJDHpkGmOyI3oUETzHZrYsTttqA8/wPeVgWRrlLSSMx3eSQkNI9dTpFaegBIG2NJ8RYV8lkxekfaRRsPEZQftDRrSOpVd6vrua3FQ88zOJS9qEZdCsCD5rsD02W/yGCUnF0hkMEMexKqzE72NrHUWLN+94icX4ikppVtVOx1HfYAkD8hhEEQJqZV9SBg1meAUoZHV9vMvysp7ij8w9wT9BiJwfJGTMRogtmNAe52F+2+G7nHhceXkCxOW2Fg771uQfQ+hxF6y40552aSHiIxqTfXr6/74nSPZxGkQYepvKXwDgzZnMJGAatS5FGl1Ad9tyQo92wz53izQDVlZPDgiZlEgVZGkzEi3JMLsEKoRdWxVWIWi1Y659P8A8bkUhXbOZoW5GnVGptTXWjRaFem5mP4SE3O5k6Vj1kpEukAE6SdbOxA6HzMQD6AYpJg4LlP47Nrlsv4v2xJnzMp1StGP8Qk7iNa2qyWJUEnpi+AiQRJFGAiIoVQOwGwws/DnlVeH5ISOP/EZgB3PdVItIx9Op9yfQYIZ7PDck7DHF5e9uO7w8ZNrzPcQC3vhE49zT1CnEbmDmMuxANDClmMxeFxxv0++/wCN89nyx3JwGzM97Y65uehiGiFiANydsdfMxyd9a2hiLEAYvP4Zck+BlfFYDx5wdZPlMUNAiEn7jybFu4B/lBwq/C/k/XmDJKPLEAa2NsdwD7dz9AO5w+8yTPmJP4QWviA6xYtMuLBbayHmIKjuI1boTvUSTuLxvx7NuscwiyeTGhHItZJPvui2OtbbmlA9Tgny/wDCDLIwaR5JyPfw1v3K0f3w7ZXJgUiIAq7Dy2B/6qH7YnySpEheZ1RE3JZgqqB/MaA/KsaZ/UunB+DxQJoijRF/Cgofn6/nX54h8388Zfh0WqVrkYeSNK1v9B91f5229PTFfc3/ABsAuPIDV28Zx5B/Qh3k/qah7HFR5/iDyyPLK7PI5tnY2zHp1+mwHQDE2mM8184z5+XXM3lX/DiX/DiHsPvN6sdz9KAXzKQbBxzL3jBhEb8wd7BH0rY/XAzMzN0Py9ADe1elYm5hj0CMPbc4jPA4ZHZGCgEgUbf2Ud9+/bGfjt+BNy0B1IEGuVlcKlgbgaiSWoKFVWJJI74CZpzSsd5GYsxO3lIoDf064Y48m6RuZRplnFudwUgDHyV/+11690Vh3wCzJ8RiVBNmlAFlmPQKB1/56jF6dccsWdxFGpeR9lVe7Hbf26/QX74K5mIRqmVguU3uUBJkkPUqBuQKoewvvgzHwUZOItarmXGhjf8AhxkeYLXzO3QsO2w7khBxPwQwiJBYUz7amHpf3V/lH53guq5xMgdcmvm0y5jzWuzRR3p2av8AGkBHQHSLI8xxrxzNtAjQFvt5d823dVO6ZVSOlCmkrq2lbpMcuHzDLxfxjfPbJlVIBBkHzZgg7FIr263IR+E4WpcwSSSSxJskmySTuST1JPfCkFo5wfiztxCKR5ipeWPxHsINAZSQdNKq0g22G2DHNPMy53iUZhW4YdlaqLqLLPRHlXeh3796ALhMPgxrO1eJNccIIBqzTSkddug+o7Nsa4blQkC6VW2HmaqJIvcnD24n6TMmdUilj1Nk/WyceQxMxqumDfKPKsuakGkaVAsuwtVFEWR3s7Ad9z0F465/IPl5GRqNE0w3Vh6g/wCh3wvym4f43NEuUXhy2uRxK0ukqHQqAqnYgAi7N9f7dxHE85rcmyfdjZr3OIsuZOIrSXic96vcmNmfDv8ADflnxW/inR28NriUAAMyjdgT1YOVVewayflNK3DpkSJjs07sVS/8uMJckhBFWboG7GkkD1tjgs7ZLhKvJYcR6ls0QrGohuPIdNGuzFz1OLiftVZxniEhmneYp/EMxQhCCIgnlKrRIFABBvsATZNHEPI8JedvDVaYsgs7bOdIAB/M4iZmTzkjYWSB6WbAv2x3y2akjZJFdg6sGAN/doqTfWzf5fXBU/t9Dcf4gFJAOw2/TCLzJxmoOvVv9zhV4lzvNO7PRVWPy9aPem79f7YDZjiDMNzjkniu+3bfLz8jvmc3ZxAmnoY5yZgDviJJIWON5y5uumrtZs4ZOROXnzeeiVdkQh5X7Kg67+rfKPc32OAeQyBkkCWFG5Zj0VVFsx9gP1NDvi8/hzymqcOjjplfNVJKSAG0Kwpe9Ailrr5mPW8aMmnK/Ajw6LO56Yltet1UbEwx2YRV1qZT67CsBuCfEfLxRHMypPLNmHPisioEWUDaMM5GwQKNr2Vd76jPiXzKma4j/DeN4eVjZY2kFkKQblKhfmF0u97p6YEfEPj8EsiwQx1FllRYJFNAoyqWJUrZDDTRv7t/eNUY3xP42Smxl4ET+aVjIfroXSt/UnCJxjmKfNNqzEzSkdAx8q/0oKVfyGBJOPGwttJ1af0xzxsFx7WCB5WPcegYysMGaDNHV5nYbHcEXfbr2wxHjhWFyOunY99O9AHrWwwLXjMBO+WG+Ic04JbQCFP3WN17A98R4e82WYVjvll/iiUDkByrSt6AbBR6k9h7b+hbsp4WThMSqLk3ZyBratwln5VsdB33N4r/AIdn2y85kTfYgjcC+zV6jHvEeMyk2R1369Aca89cT9ezuinNWcUgaQdS1vudQJIo+42OAnCeFtPKVdvDjRTJNIf8uJfmYDqW6Kq92IGI2SzbPKt79dgCTf8AcnfpgxzNL4EZyiEFtQfNMp/zFvRBY6rEDZ3NyM34RiOrvRz1ELPcQ/i8z5U0oqlIo+ojijVvDT3N0Se7Mx74jcH4PrJeSxFGNUhN7jso9Sfb3resd+WI/M5AtvKqj3JJP0FL1wYzUoklWFPkjY6/55AL39Auw3716C1ok0D41KxlQspDHTpW/lQHyqK2v19yenTDVEQsaoaslrHYWT19BviFmHQMJDWoCgfTpdf7/XAjOcUuwOmJvtpJn005vmaOHLiCEbdWbpqehZ/agPQAYUc9xEud8QpJrxyZtr3P0wpMF7302Z7xO4NkVldi7FYYlLystXpGwRL21uxCrfc30BwJAZiAASWNAAWSSaAA7m9qwc4uRl4/4RCp0HVMwHzzixWq90iBKD+bW3cVcjPWzcyARSqkSxEnyeGaCpVMGPzSt08zkmySKoYP8583uIY8mjBtCp/ESAk6pAu8an8Km7Pc7dF3RMF8vkC0kdnzMdcmwpENVq/ma79tQw6JQzNIV2YUT277Ej8twceQz+QptWrVe9igR9O/12wZ5xyoEmtT82xFd+t+hvf9MAcvlma6BNdSB0/PAQjln1nW9iGEDyjueyj3ZtyfqfTEKebUxPSyTQ2A9h7YySUhdIJq7rtfr+mOa9MMPQuJESADU24ugo6k/wCgG1nHFRhs5K5cOfzvgDaJYyJH/Cm2ph21Ek17771hUGL4Z8hJPG+bzIKw9I01FQ4RlZnf8SAqAAdiQT2GHLnvmoZDJDwzWZzYIiHeOOt39qB6fjf2wazmbhjiKmospAlMK+5F8yqB1+4unru19RdOc9ZfNz5oZjMhIRmARAHdVEca7ojEnYgNZ62Sfph4ZXyWXUkl9o4xb+/ZUHux2+lntiLnsyXck9SbNfsB7Abflg1zNxxHCRQiNYogD9khjV5SoDyUxLNsNILGzudrrC3hE2xqxxle+NhgwOmO0eUY9BjnppdR6XV++NxxEhdI74KHMrj0YxYHIusYsLXRwgaoOIAn/BjJ+lY0zvECqshRV1A/KoJHpvgyvLeXYeWfc9CSMDc9wyOEqGl1XudK2a9jeOfi82+lWUIgYeIa/wDKLUezDTf+uIGazpZR7qu/uLvBLOZqN8zcSFEMZUBupIXcn3NYH8OKtG6OaAo31oWNRA70LNY3+D/BflnLGCMZsgeIzNFlVIB+1A8+YIPVYgRWxBkZfwnA7imSYEKLcsem5ZmJ/ckn6k4decMjHG+ThjEiNEgUpIYyWVlAj+TYNvqI2+YnG3C4Y8lKuYl0STJ5o1BtEbs5P33AOwGwJvehi5zer6K5I24ZyWvD4i2bdhmJACIYtNxj+eRgQG+gNVsety5s/lRlfASLRt5CTeltyGYgAvud79D61hfzXGTM7OzFiSTZN4FZ7O0PrtjXOZEbbQjOZlixB2I2I9x2x7kuHPLdUAOpP+3fHRCGLsa1bf3Ax3h4gInvqNwQPQm/22xztGkvCgjyKW1aUsE7ebUOg+mrEHK/MR67/p/3xMzub1vrjBYaQrWK6lv9/wC2PeCZTxZCSSkcal5n7pGKsjsWOyqO7MMMqn8Oi8CNcxt40gdMuD90hm8Wc9vIDpX+Y39zC7J1PcDYfTE3i3FvEm1gaVCBEjBJEaqKWME9aHU9yWPfEKCNpHCqLLGgP+dh1v2xRJWQhFGRxaJQr8bm9K/TbUfYe+JXD80T4zsbJ0372WY//HEPiOZXyxx/Imw/mJ+Zz/Uf2Ax34LBrSY38gV67tWoUB3+bBRBXmhBo9/LQ/wCrp745caVIoERbBKgH33Oon1JwcbhoeIu/z9Y7oVpvSdx1J9R0OEvi+c8SVvQbD2A7Yk0MbnG9Y8O2PRikukERZgFBLMQABuSSaAA9ScW1xHJng/CRHE+jPZpo7ZNnMgcEov4o0Xy30LSepwq/D3hLJIOIS6Uy2VJYs/RnohVUdyGIP12645cd4zFmGnnJk8YOnhu7sToIrw40ukF6nLEmtgALvCOHHgnFH4hIsDgCHKv4kx2uQg3FFYq1DhnN9TpxG+L2UaRYpfuqWFdhqr/bGnwo4qpily4UBkuXUPvWwWj9BQGHHmrhAmyLoN202o9WG9fth77PHzy60fpjaJNsb5mM3vjVOmAmTjb6Y4UcdmGNDgCTFL0s0MbGRtXlH/PrjlE/Q9cSXlDDcH9TiQ5xxk35gPzx2yaXIBd74iCsEODKDKKwX4c+iU6gXQ6e/wD9YjNOPT98ZjMR4/ZdI0kg8SM1v5r99j+mIPDP8SuzKwP5g4zGYszjy0hz+TdJmJbLyQqknVtM1qBfW0KWDZ2JHpUPJynL5ySKT7f+FlYDVahirFQSoJ7gNVncdxjMZhz7gZnc4JZJJQgTWSdIOwJ617XgJNNqLe1V+oxmMxp1MSHCTr+WMZ8ZjMZm6ZSQh1A6Flv/ANQODXG2MMSwqdpVE8h2BdiWEan+VBdDuWJ9KzGYAWzgrk/s8s0g+Z2MV3VKFDNXu2w+n1xmMwwGqbJvDVyXkl0vMbLA6ALoVQJv16jr6YzGYVCZzLxM6iK2C31/X9cKOZNtffGYzCgR9WOmqhePMZh0LG+LmnJrleHQio4oUkZr3kcs4BYdBR1tt3kOFTheSV8tIxvUpJBvsFBqvTGYzCXDJ8JJqzzirDwPY/pZCMMnxT5mfLwxxRijmQ4L3uqLpsKPVtVauwxmMw0/pUDybVjneMxmFSZjUnfHuMw4GqvWCmXy4I7748xmJ6OJa5BPTEvhXD1WQEX16dce4zGd+NZPc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3375" y="-5937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media.northjersey.com/images/300*231/0804L_EditGunM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16" y="3886200"/>
            <a:ext cx="3057897" cy="23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53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Umayyads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death of Ali, last elected caliph, the </a:t>
            </a:r>
            <a:r>
              <a:rPr lang="en-US" dirty="0" err="1" smtClean="0"/>
              <a:t>Umayyads</a:t>
            </a:r>
            <a:r>
              <a:rPr lang="en-US" dirty="0" smtClean="0"/>
              <a:t> came into power. </a:t>
            </a:r>
          </a:p>
          <a:p>
            <a:r>
              <a:rPr lang="en-US" dirty="0" smtClean="0"/>
              <a:t>Moved Muslim capital to Damascus; made control of conquered areas easier. </a:t>
            </a:r>
          </a:p>
          <a:p>
            <a:r>
              <a:rPr lang="en-US" dirty="0" smtClean="0"/>
              <a:t>Surrounded themselves with wealth; gave rise to division in Muslim community.</a:t>
            </a:r>
            <a:endParaRPr lang="en-US" dirty="0"/>
          </a:p>
        </p:txBody>
      </p:sp>
      <p:pic>
        <p:nvPicPr>
          <p:cNvPr id="3074" name="Picture 2" descr="https://encrypted-tbn1.gstatic.com/images?q=tbn:ANd9GcTFeT9U62zaV-fqMN8KqmVOFBrfMkoAsbpMsuP39J0SgYjUzHjwG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47081"/>
            <a:ext cx="32194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28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Shi’a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Muslim group that did not accept the </a:t>
            </a:r>
            <a:r>
              <a:rPr lang="en-US" dirty="0" err="1" smtClean="0"/>
              <a:t>Umayyads</a:t>
            </a:r>
            <a:r>
              <a:rPr lang="en-US" dirty="0" smtClean="0"/>
              <a:t>’ rule; developed alternative view of role of caliph.</a:t>
            </a:r>
          </a:p>
          <a:p>
            <a:r>
              <a:rPr lang="en-US" dirty="0" smtClean="0"/>
              <a:t>Believed caliph should be a descendant of the Prophet; called </a:t>
            </a:r>
            <a:r>
              <a:rPr lang="en-US" b="1" i="1" dirty="0" smtClean="0"/>
              <a:t>Shi’a</a:t>
            </a:r>
            <a:r>
              <a:rPr lang="en-US" dirty="0" smtClean="0"/>
              <a:t>, meaning </a:t>
            </a:r>
            <a:r>
              <a:rPr lang="en-US" b="1" i="1" dirty="0" smtClean="0"/>
              <a:t>party of Ali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upload.wikimedia.org/wikipedia/commons/thumb/8/89/Investiture_of_Ali_Edinburgh_codex.jpg/220px-Investiture_of_Ali_Edinburgh_code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65" y="1828800"/>
            <a:ext cx="28607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5846928"/>
            <a:ext cx="2765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The Investiture of Ali at </a:t>
            </a:r>
            <a:endParaRPr lang="en-U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 err="1" smtClean="0">
                <a:latin typeface="Arial Narrow" panose="020B0606020202030204" pitchFamily="34" charset="0"/>
              </a:rPr>
              <a:t>Ghadir</a:t>
            </a:r>
            <a:r>
              <a:rPr lang="en-US" sz="1400" b="1" dirty="0" smtClean="0"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latin typeface="Arial Narrow" panose="020B0606020202030204" pitchFamily="34" charset="0"/>
              </a:rPr>
              <a:t>Khumm</a:t>
            </a:r>
            <a:endParaRPr lang="en-US" sz="1400" b="1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24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Those who followed the </a:t>
            </a:r>
            <a:r>
              <a:rPr lang="en-US" dirty="0" err="1" smtClean="0"/>
              <a:t>Umayyads</a:t>
            </a:r>
            <a:r>
              <a:rPr lang="en-US" dirty="0" smtClean="0"/>
              <a:t> became known as the </a:t>
            </a:r>
            <a:r>
              <a:rPr lang="en-US" b="1" i="1" dirty="0" smtClean="0"/>
              <a:t>Sunni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Means </a:t>
            </a:r>
            <a:r>
              <a:rPr lang="en-US" b="1" i="1" dirty="0" smtClean="0"/>
              <a:t>followers of the </a:t>
            </a:r>
            <a:r>
              <a:rPr lang="en-US" b="1" i="1" dirty="0" err="1" smtClean="0"/>
              <a:t>Sunna</a:t>
            </a:r>
            <a:r>
              <a:rPr lang="en-US" dirty="0" smtClean="0"/>
              <a:t> or Muhammad’s example.</a:t>
            </a:r>
            <a:endParaRPr lang="en-US" dirty="0"/>
          </a:p>
        </p:txBody>
      </p:sp>
      <p:pic>
        <p:nvPicPr>
          <p:cNvPr id="2050" name="Picture 2" descr="http://upload.wikimedia.org/wikipedia/commons/thumb/6/6e/Umayyad_calif_Sassanian_prototype_copper_falus_Aleppo_Syria_circa_695_CE.jpg/220px-Umayyad_calif_Sassanian_prototype_copper_falus_Aleppo_Syria_circa_695_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095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5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Another group that did not accept leadership and luxurious life of the </a:t>
            </a:r>
            <a:r>
              <a:rPr lang="en-US" dirty="0" err="1" smtClean="0"/>
              <a:t>Umayyads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Pursued a life of poverty and devotion to a spiritual path.</a:t>
            </a:r>
            <a:endParaRPr lang="en-US" dirty="0"/>
          </a:p>
        </p:txBody>
      </p:sp>
      <p:pic>
        <p:nvPicPr>
          <p:cNvPr id="4098" name="Picture 2" descr="http://sufism.org/wp/wp-content/uploads/2011/05/niza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1325"/>
            <a:ext cx="3124200" cy="40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41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Abbasids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and religious opposition lead to downfall of </a:t>
            </a:r>
            <a:r>
              <a:rPr lang="en-US" dirty="0" err="1" smtClean="0"/>
              <a:t>Umayyads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Powerful rebel group, the </a:t>
            </a:r>
            <a:r>
              <a:rPr lang="en-US" b="1" i="1" dirty="0" smtClean="0"/>
              <a:t>Abbasids</a:t>
            </a:r>
            <a:r>
              <a:rPr lang="en-US" dirty="0" smtClean="0"/>
              <a:t>, took control of empire in the year 750.</a:t>
            </a:r>
            <a:endParaRPr lang="en-US" dirty="0"/>
          </a:p>
        </p:txBody>
      </p:sp>
      <p:pic>
        <p:nvPicPr>
          <p:cNvPr id="6146" name="Picture 2" descr="http://upload.wikimedia.org/wikipedia/commons/e/e1/Abbasids8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810000"/>
            <a:ext cx="438659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7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Area within Palestine occupied by Jews.</a:t>
            </a:r>
          </a:p>
          <a:p>
            <a:r>
              <a:rPr lang="en-US" dirty="0" smtClean="0"/>
              <a:t>Their history, legends and moral laws became basis of Judaism, Christianity and Islam.</a:t>
            </a:r>
          </a:p>
          <a:p>
            <a:endParaRPr lang="en-US" dirty="0"/>
          </a:p>
        </p:txBody>
      </p:sp>
      <p:pic>
        <p:nvPicPr>
          <p:cNvPr id="3074" name="Picture 2" descr="http://imgc.allpostersimages.com/images/P-473-488-90/30/3031/NYLBF00Z/posters/joshua-leading-the-jews-across-the-jordan-river-into-canaan-completing-their-flight-from-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4861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96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An-</a:t>
            </a:r>
            <a:r>
              <a:rPr lang="en-US" dirty="0" err="1" smtClean="0"/>
              <a:t>Andalus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Berbers from North Africa advanced to within 200 miles of Paris before halted at the Battle of Tours in 732.</a:t>
            </a:r>
          </a:p>
          <a:p>
            <a:r>
              <a:rPr lang="en-US" dirty="0" smtClean="0"/>
              <a:t>Established a Muslim state in southern Spain known as al-</a:t>
            </a:r>
            <a:r>
              <a:rPr lang="en-US" dirty="0" err="1" smtClean="0"/>
              <a:t>Andalus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7170" name="Picture 2" descr="File:The Moorish Baza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90" y="2057400"/>
            <a:ext cx="272326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86591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Moorish Bazaar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9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Abbasid were not able to maintain full control over all Muslims; various independent Muslim states formed.</a:t>
            </a:r>
          </a:p>
          <a:p>
            <a:r>
              <a:rPr lang="en-US" dirty="0" smtClean="0"/>
              <a:t>The Fatimid caliphate was formed by Shi’a Muslims who claimed descent from Muhammad’s daughter, Fatima. </a:t>
            </a:r>
            <a:endParaRPr lang="en-US" dirty="0"/>
          </a:p>
        </p:txBody>
      </p:sp>
      <p:pic>
        <p:nvPicPr>
          <p:cNvPr id="3074" name="Picture 2" descr="http://upload.wikimedia.org/wikipedia/commons/thumb/b/b1/Cairo_-_Islamic_district_-_Al_Azhar_Mosque_and_University.JPG/220px-Cairo_-_Islamic_district_-_Al_Azhar_Mosque_and_Univers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82" y="2057400"/>
            <a:ext cx="3505200" cy="35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5715000"/>
            <a:ext cx="338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The Al-</a:t>
            </a:r>
            <a:r>
              <a:rPr lang="en-US" sz="1400" b="1" dirty="0" err="1" smtClean="0">
                <a:latin typeface="Arial Narrow" panose="020B0606020202030204" pitchFamily="34" charset="0"/>
              </a:rPr>
              <a:t>Azhar</a:t>
            </a:r>
            <a:r>
              <a:rPr lang="en-US" sz="1400" b="1" dirty="0" smtClean="0">
                <a:latin typeface="Arial Narrow" panose="020B0606020202030204" pitchFamily="34" charset="0"/>
              </a:rPr>
              <a:t> University Cairo, Egypt. Built by Fatimid Shi’ites, it has become an </a:t>
            </a:r>
            <a:r>
              <a:rPr lang="en-US" sz="1400" b="1" dirty="0">
                <a:latin typeface="Arial Narrow" panose="020B0606020202030204" pitchFamily="34" charset="0"/>
              </a:rPr>
              <a:t>important </a:t>
            </a:r>
            <a:r>
              <a:rPr lang="en-US" sz="1400" b="1" dirty="0" smtClean="0">
                <a:latin typeface="Arial Narrow" panose="020B0606020202030204" pitchFamily="34" charset="0"/>
              </a:rPr>
              <a:t>center </a:t>
            </a:r>
            <a:r>
              <a:rPr lang="en-US" sz="1400" b="1" dirty="0">
                <a:latin typeface="Arial Narrow" panose="020B0606020202030204" pitchFamily="34" charset="0"/>
              </a:rPr>
              <a:t>of Sunni Islamic </a:t>
            </a:r>
            <a:r>
              <a:rPr lang="en-US" sz="1400" b="1" dirty="0" smtClean="0">
                <a:latin typeface="Arial Narrow" panose="020B0606020202030204" pitchFamily="34" charset="0"/>
              </a:rPr>
              <a:t>learning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41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039111"/>
            <a:ext cx="3657600" cy="38759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Learning and education is important to Muslims.</a:t>
            </a:r>
          </a:p>
          <a:p>
            <a:r>
              <a:rPr lang="en-US" dirty="0" smtClean="0"/>
              <a:t>Caliph al-Ma-</a:t>
            </a:r>
            <a:r>
              <a:rPr lang="en-US" dirty="0" err="1" smtClean="0"/>
              <a:t>mun</a:t>
            </a:r>
            <a:r>
              <a:rPr lang="en-US" dirty="0" smtClean="0"/>
              <a:t> established combination of library, academy and translation center in Baghdad called </a:t>
            </a:r>
            <a:r>
              <a:rPr lang="en-US" b="1" i="1" dirty="0" smtClean="0"/>
              <a:t>House of Wisdom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Scholars of different beliefs and cultures worked together to translate texts from Greece, India, Persia, etc. into Arabic.</a:t>
            </a:r>
          </a:p>
        </p:txBody>
      </p:sp>
      <p:pic>
        <p:nvPicPr>
          <p:cNvPr id="5124" name="Picture 4" descr="File:Maqamat harir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60260"/>
            <a:ext cx="3787870" cy="38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55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Ornamental or beautiful handwriting.</a:t>
            </a:r>
          </a:p>
          <a:p>
            <a:r>
              <a:rPr lang="en-US" dirty="0" smtClean="0"/>
              <a:t>In pictorial calligraphy pictures are formed using letters of the alphabet.</a:t>
            </a:r>
          </a:p>
          <a:p>
            <a:r>
              <a:rPr lang="en-US" dirty="0" smtClean="0"/>
              <a:t>Important as it is a way to reflect the glory of Allah.</a:t>
            </a:r>
          </a:p>
          <a:p>
            <a:endParaRPr lang="en-US" dirty="0"/>
          </a:p>
        </p:txBody>
      </p:sp>
      <p:pic>
        <p:nvPicPr>
          <p:cNvPr id="8194" name="Picture 2" descr="http://www.sikhnet.com/files/news/2009/December/calligraph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3147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ws2.marietta.edu/sites/default/files/calligrap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58" y="4704782"/>
            <a:ext cx="2197183" cy="15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5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Torah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First five books of the Hebrew Bible (Old Testament).</a:t>
            </a:r>
          </a:p>
          <a:p>
            <a:r>
              <a:rPr lang="en-US" dirty="0" smtClean="0"/>
              <a:t>Considered most sacred writings within Jewish tradition.</a:t>
            </a:r>
          </a:p>
        </p:txBody>
      </p:sp>
      <p:pic>
        <p:nvPicPr>
          <p:cNvPr id="4098" name="Picture 2" descr="http://www.gaychristian101.com/images/TorahSc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905000"/>
            <a:ext cx="42862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2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86912" y="1957988"/>
            <a:ext cx="3657600" cy="3950208"/>
          </a:xfrm>
        </p:spPr>
        <p:txBody>
          <a:bodyPr/>
          <a:lstStyle/>
          <a:p>
            <a:r>
              <a:rPr lang="en-US" dirty="0" smtClean="0"/>
              <a:t>In Torah, God chose Abraham as the father of the Hebrew people. </a:t>
            </a:r>
          </a:p>
          <a:p>
            <a:r>
              <a:rPr lang="en-US" dirty="0" smtClean="0"/>
              <a:t>Shepherd who lived in Ur (Mesopotamia) around 1800 B.C.</a:t>
            </a:r>
          </a:p>
          <a:p>
            <a:r>
              <a:rPr lang="en-US" dirty="0" smtClean="0"/>
              <a:t>Told by God (Yahweh) to move his people to Canaan.</a:t>
            </a:r>
            <a:endParaRPr lang="en-US" dirty="0"/>
          </a:p>
        </p:txBody>
      </p:sp>
      <p:pic>
        <p:nvPicPr>
          <p:cNvPr id="1032" name="Picture 8" descr="Photograph:Christians, Jews, and Muslims all see Abraham as an important religious figure. A painting shows Abraham during his journey to Cana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74631"/>
            <a:ext cx="39823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Monotheism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Belief in only one God:</a:t>
            </a:r>
          </a:p>
          <a:p>
            <a:pPr lvl="1"/>
            <a:r>
              <a:rPr lang="en-US" dirty="0" smtClean="0"/>
              <a:t>Mono = “one”; </a:t>
            </a:r>
          </a:p>
          <a:p>
            <a:pPr lvl="1"/>
            <a:r>
              <a:rPr lang="en-US" dirty="0" smtClean="0"/>
              <a:t>theism = “god-worship”</a:t>
            </a:r>
          </a:p>
          <a:p>
            <a:r>
              <a:rPr lang="en-US" dirty="0" smtClean="0"/>
              <a:t>Hebrews were monotheists, i.e. they believed in only one God - Yahweh.</a:t>
            </a:r>
          </a:p>
          <a:p>
            <a:r>
              <a:rPr lang="en-US" dirty="0" smtClean="0"/>
              <a:t>Main monotheistic religions today:</a:t>
            </a:r>
          </a:p>
          <a:p>
            <a:pPr lvl="1"/>
            <a:r>
              <a:rPr lang="en-US" dirty="0" smtClean="0"/>
              <a:t>Judaism</a:t>
            </a:r>
          </a:p>
          <a:p>
            <a:pPr lvl="1"/>
            <a:r>
              <a:rPr lang="en-US" dirty="0" smtClean="0"/>
              <a:t>Christianity</a:t>
            </a:r>
          </a:p>
          <a:p>
            <a:pPr lvl="1"/>
            <a:r>
              <a:rPr lang="en-US" dirty="0" smtClean="0"/>
              <a:t>Islam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4.bp.blogspot.com/--AdJNBsK2t0/Tt7WL2vUqHI/AAAAAAAABYo/pwZEPbeVu54/s1600/1557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3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Mutual promise between God and Abraham that Jews would obey God, and in return, God would protect them.</a:t>
            </a:r>
            <a:endParaRPr lang="en-US" dirty="0"/>
          </a:p>
        </p:txBody>
      </p:sp>
      <p:pic>
        <p:nvPicPr>
          <p:cNvPr id="2052" name="Picture 4" descr="http://3.bp.blogspot.com/_tR4bYTcAqeQ/SxZNnfOJlyI/AAAAAAAAB6k/bOpq--edeQY/s400/abraham-isa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429000" cy="33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9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Led Jews out of Egypt and slavery around 1300 -1200 B.C.</a:t>
            </a:r>
          </a:p>
          <a:p>
            <a:r>
              <a:rPr lang="en-US" dirty="0" smtClean="0"/>
              <a:t>While travelling, went to top of Mount Sinai to pray; brought down two stone tablets on which Yahweh had written Ten Commandments.</a:t>
            </a:r>
          </a:p>
          <a:p>
            <a:endParaRPr lang="en-US" dirty="0"/>
          </a:p>
        </p:txBody>
      </p:sp>
      <p:pic>
        <p:nvPicPr>
          <p:cNvPr id="6146" name="Picture 2" descr="http://3.bp.blogspot.com/-fArPj7L1yqU/Tkk-hmFNFZI/AAAAAAAABa4/ixpyStqn1jQ/s1600/26-%252BMoses%252Bafter%252Breceiving%252Bthe%252B10%252BCommandments%252Bfrom%252B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06" y="2209800"/>
            <a:ext cx="3467819" cy="37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4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1020 – 922 B.C. the Hebrews united under three kings – Saul, David and Solomon.</a:t>
            </a:r>
          </a:p>
          <a:p>
            <a:r>
              <a:rPr lang="en-US" dirty="0" smtClean="0"/>
              <a:t>The new kingdom was called Israel.</a:t>
            </a:r>
          </a:p>
          <a:p>
            <a:r>
              <a:rPr lang="en-US" dirty="0" smtClean="0"/>
              <a:t>Period of power and independence for Jews.</a:t>
            </a:r>
          </a:p>
          <a:p>
            <a:endParaRPr lang="en-US" dirty="0"/>
          </a:p>
        </p:txBody>
      </p:sp>
      <p:pic>
        <p:nvPicPr>
          <p:cNvPr id="7174" name="Picture 6" descr="http://1.bp.blogspot.com/-wLy5NcECMHM/T3TU6HW6eFI/AAAAAAAAjLY/99vVBYId_6g/s1600/solomon-baby%252Bburlsblog%252Bwordpress%252B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54" y="2168769"/>
            <a:ext cx="3848833" cy="31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3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2589</TotalTime>
  <Words>1042</Words>
  <Application>Microsoft Office PowerPoint</Application>
  <PresentationFormat>On-screen Show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Sketchbook</vt:lpstr>
      <vt:lpstr>Early Israelites</vt:lpstr>
      <vt:lpstr>Palestine</vt:lpstr>
      <vt:lpstr>Canaan</vt:lpstr>
      <vt:lpstr>Torah</vt:lpstr>
      <vt:lpstr>Abraham</vt:lpstr>
      <vt:lpstr>Monotheism</vt:lpstr>
      <vt:lpstr>Covenant</vt:lpstr>
      <vt:lpstr>Moses</vt:lpstr>
      <vt:lpstr>Israel</vt:lpstr>
      <vt:lpstr>Judah</vt:lpstr>
      <vt:lpstr>Tribute</vt:lpstr>
      <vt:lpstr>Rise/Expansion  of Islam</vt:lpstr>
      <vt:lpstr>Allah</vt:lpstr>
      <vt:lpstr>Muhammad</vt:lpstr>
      <vt:lpstr>Islam</vt:lpstr>
      <vt:lpstr>Muslim</vt:lpstr>
      <vt:lpstr>Hijrah</vt:lpstr>
      <vt:lpstr>Mosque</vt:lpstr>
      <vt:lpstr>Hajj</vt:lpstr>
      <vt:lpstr>Qur’an</vt:lpstr>
      <vt:lpstr>Sunna</vt:lpstr>
      <vt:lpstr>Shari’a</vt:lpstr>
      <vt:lpstr>Caliph</vt:lpstr>
      <vt:lpstr>Jihad</vt:lpstr>
      <vt:lpstr>Umayyads</vt:lpstr>
      <vt:lpstr>Shi’a</vt:lpstr>
      <vt:lpstr>Sunni</vt:lpstr>
      <vt:lpstr>Sufi</vt:lpstr>
      <vt:lpstr>Abbasids</vt:lpstr>
      <vt:lpstr>An-Andalus</vt:lpstr>
      <vt:lpstr>Fatimid</vt:lpstr>
      <vt:lpstr>House of Wisdom</vt:lpstr>
      <vt:lpstr>Calligraphy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258</cp:revision>
  <dcterms:created xsi:type="dcterms:W3CDTF">2012-08-30T19:29:10Z</dcterms:created>
  <dcterms:modified xsi:type="dcterms:W3CDTF">2015-10-19T19:17:19Z</dcterms:modified>
</cp:coreProperties>
</file>