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82"/>
  </p:notesMasterIdLst>
  <p:sldIdLst>
    <p:sldId id="265" r:id="rId2"/>
    <p:sldId id="260" r:id="rId3"/>
    <p:sldId id="270" r:id="rId4"/>
    <p:sldId id="271" r:id="rId5"/>
    <p:sldId id="301" r:id="rId6"/>
    <p:sldId id="269" r:id="rId7"/>
    <p:sldId id="266" r:id="rId8"/>
    <p:sldId id="267" r:id="rId9"/>
    <p:sldId id="259" r:id="rId10"/>
    <p:sldId id="272" r:id="rId11"/>
    <p:sldId id="273" r:id="rId12"/>
    <p:sldId id="303" r:id="rId13"/>
    <p:sldId id="274" r:id="rId14"/>
    <p:sldId id="275" r:id="rId15"/>
    <p:sldId id="276" r:id="rId16"/>
    <p:sldId id="277" r:id="rId17"/>
    <p:sldId id="278" r:id="rId18"/>
    <p:sldId id="279" r:id="rId19"/>
    <p:sldId id="280" r:id="rId20"/>
    <p:sldId id="281" r:id="rId21"/>
    <p:sldId id="261" r:id="rId22"/>
    <p:sldId id="282" r:id="rId23"/>
    <p:sldId id="283" r:id="rId24"/>
    <p:sldId id="302" r:id="rId25"/>
    <p:sldId id="284" r:id="rId26"/>
    <p:sldId id="285" r:id="rId27"/>
    <p:sldId id="286" r:id="rId28"/>
    <p:sldId id="287" r:id="rId29"/>
    <p:sldId id="288" r:id="rId30"/>
    <p:sldId id="289" r:id="rId31"/>
    <p:sldId id="290" r:id="rId32"/>
    <p:sldId id="304" r:id="rId33"/>
    <p:sldId id="262" r:id="rId34"/>
    <p:sldId id="291" r:id="rId35"/>
    <p:sldId id="292" r:id="rId36"/>
    <p:sldId id="293" r:id="rId37"/>
    <p:sldId id="294" r:id="rId38"/>
    <p:sldId id="264" r:id="rId39"/>
    <p:sldId id="295" r:id="rId40"/>
    <p:sldId id="296" r:id="rId41"/>
    <p:sldId id="297" r:id="rId42"/>
    <p:sldId id="298" r:id="rId43"/>
    <p:sldId id="299" r:id="rId44"/>
    <p:sldId id="338"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 id="344" r:id="rId76"/>
    <p:sldId id="339" r:id="rId77"/>
    <p:sldId id="340" r:id="rId78"/>
    <p:sldId id="341" r:id="rId79"/>
    <p:sldId id="342" r:id="rId80"/>
    <p:sldId id="343"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20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B0A58-295F-4BDD-ADCA-31C601D07B48}" type="datetimeFigureOut">
              <a:rPr lang="en-US" smtClean="0"/>
              <a:t>3/16/2015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47C2A-E4B9-41CB-B187-D65ECF923044}" type="slidenum">
              <a:rPr lang="en-US" smtClean="0"/>
              <a:t>‹#›</a:t>
            </a:fld>
            <a:endParaRPr lang="en-US" dirty="0"/>
          </a:p>
        </p:txBody>
      </p:sp>
    </p:spTree>
    <p:extLst>
      <p:ext uri="{BB962C8B-B14F-4D97-AF65-F5344CB8AC3E}">
        <p14:creationId xmlns:p14="http://schemas.microsoft.com/office/powerpoint/2010/main" val="310703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47C2A-E4B9-41CB-B187-D65ECF923044}" type="slidenum">
              <a:rPr lang="en-US" smtClean="0"/>
              <a:t>8</a:t>
            </a:fld>
            <a:endParaRPr lang="en-US" dirty="0"/>
          </a:p>
        </p:txBody>
      </p:sp>
    </p:spTree>
    <p:extLst>
      <p:ext uri="{BB962C8B-B14F-4D97-AF65-F5344CB8AC3E}">
        <p14:creationId xmlns:p14="http://schemas.microsoft.com/office/powerpoint/2010/main" val="1639216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77735E7-0B34-4969-B079-4CC85B5BD639}" type="datetimeFigureOut">
              <a:rPr lang="en-US" smtClean="0"/>
              <a:t>3/16/2015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DF6AD7-F2F0-4C98-8279-E7AEBDBFFEC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3/16/2015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3/16/2015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3/16/2015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3/16/2015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7735E7-0B34-4969-B079-4CC85B5BD639}" type="datetimeFigureOut">
              <a:rPr lang="en-US" smtClean="0"/>
              <a:t>3/16/2015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7735E7-0B34-4969-B079-4CC85B5BD639}" type="datetimeFigureOut">
              <a:rPr lang="en-US" smtClean="0"/>
              <a:t>3/16/2015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77735E7-0B34-4969-B079-4CC85B5BD639}" type="datetimeFigureOut">
              <a:rPr lang="en-US" smtClean="0"/>
              <a:t>3/16/2015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77735E7-0B34-4969-B079-4CC85B5BD639}" type="datetimeFigureOut">
              <a:rPr lang="en-US" smtClean="0"/>
              <a:t>3/16/2015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77735E7-0B34-4969-B079-4CC85B5BD639}" type="datetimeFigureOut">
              <a:rPr lang="en-US" smtClean="0"/>
              <a:t>3/16/2015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735E7-0B34-4969-B079-4CC85B5BD639}" type="datetimeFigureOut">
              <a:rPr lang="en-US" smtClean="0"/>
              <a:t>3/16/2015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DF6AD7-F2F0-4C98-8279-E7AEBDBFFECB}"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7735E7-0B34-4969-B079-4CC85B5BD639}" type="datetimeFigureOut">
              <a:rPr lang="en-US" smtClean="0"/>
              <a:t>3/16/2015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DF6AD7-F2F0-4C98-8279-E7AEBDBFFEC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gathe.gr/id/Agora/Image/2000.02.0646"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kusadasi.tv/wp-content/uploads/greek-gods-gods-goodies-greek-mythology.jpg"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kusadasi.tv/wp-content/uploads/zeuss-family.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www.verdekc.org/allblank_station12.jpg" TargetMode="External"/><Relationship Id="rId2" Type="http://schemas.openxmlformats.org/officeDocument/2006/relationships/image" Target="../media/image68.jpeg"/><Relationship Id="rId1" Type="http://schemas.openxmlformats.org/officeDocument/2006/relationships/slideLayout" Target="../slideLayouts/slideLayout5.xml"/><Relationship Id="rId4" Type="http://schemas.openxmlformats.org/officeDocument/2006/relationships/image" Target="../media/image69.jpeg"/></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travlang.com/blog/wp-content/uploads/2010/04/St-Peters-Basilica.jpg" TargetMode="External"/><Relationship Id="rId1" Type="http://schemas.openxmlformats.org/officeDocument/2006/relationships/slideLayout" Target="../slideLayouts/slideLayout5.xml"/><Relationship Id="rId4" Type="http://schemas.openxmlformats.org/officeDocument/2006/relationships/image" Target="../media/image72.jpeg"/></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gif"/><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78.jpeg"/><Relationship Id="rId2" Type="http://schemas.openxmlformats.org/officeDocument/2006/relationships/hyperlink" Target="http://en.wikipedia.org/wiki/File:Constantine_multiple_CdM_Beistegui_233.jpg" TargetMode="External"/><Relationship Id="rId1" Type="http://schemas.openxmlformats.org/officeDocument/2006/relationships/slideLayout" Target="../slideLayouts/slideLayout5.xml"/><Relationship Id="rId6" Type="http://schemas.openxmlformats.org/officeDocument/2006/relationships/hyperlink" Target="http://en.wikipedia.org/wiki/File:Constantine_I_Hagia_Sophia.jpg" TargetMode="External"/><Relationship Id="rId5" Type="http://schemas.openxmlformats.org/officeDocument/2006/relationships/image" Target="../media/image77.jpeg"/><Relationship Id="rId4" Type="http://schemas.openxmlformats.org/officeDocument/2006/relationships/hyperlink" Target="http://en.wikipedia.org/wiki/File:MMA_bust_02.jp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gif"/><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1"/>
            <a:ext cx="8458200" cy="2286962"/>
          </a:xfrm>
        </p:spPr>
        <p:txBody>
          <a:bodyPr>
            <a:normAutofit/>
          </a:bodyPr>
          <a:lstStyle/>
          <a:p>
            <a:r>
              <a:rPr lang="en-US" sz="4000" dirty="0" smtClean="0"/>
              <a:t>Classical Greece, Ancient </a:t>
            </a:r>
            <a:r>
              <a:rPr lang="en-US" sz="4000" dirty="0"/>
              <a:t>Rome </a:t>
            </a:r>
            <a:r>
              <a:rPr lang="en-US" sz="4000" dirty="0" smtClean="0"/>
              <a:t/>
            </a:r>
            <a:br>
              <a:rPr lang="en-US" sz="4000" dirty="0" smtClean="0"/>
            </a:br>
            <a:r>
              <a:rPr lang="en-US" sz="4000" dirty="0" smtClean="0"/>
              <a:t>and </a:t>
            </a:r>
            <a:r>
              <a:rPr lang="en-US" sz="4000" dirty="0"/>
              <a:t>Early Christianity:</a:t>
            </a:r>
            <a:br>
              <a:rPr lang="en-US" sz="4000" dirty="0"/>
            </a:br>
            <a:r>
              <a:rPr lang="en-US" sz="4000" dirty="0" smtClean="0"/>
              <a:t>2000 </a:t>
            </a:r>
            <a:r>
              <a:rPr lang="en-US" sz="4000" dirty="0"/>
              <a:t>B.C. – 500 A.D.</a:t>
            </a:r>
          </a:p>
        </p:txBody>
      </p:sp>
    </p:spTree>
    <p:extLst>
      <p:ext uri="{BB962C8B-B14F-4D97-AF65-F5344CB8AC3E}">
        <p14:creationId xmlns:p14="http://schemas.microsoft.com/office/powerpoint/2010/main" val="93589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Polis</a:t>
            </a:r>
            <a:endParaRPr lang="en-US" dirty="0"/>
          </a:p>
        </p:txBody>
      </p:sp>
      <p:sp>
        <p:nvSpPr>
          <p:cNvPr id="8" name="Text Placeholder 7"/>
          <p:cNvSpPr>
            <a:spLocks noGrp="1"/>
          </p:cNvSpPr>
          <p:nvPr>
            <p:ph type="body" sz="half" idx="3"/>
          </p:nvPr>
        </p:nvSpPr>
        <p:spPr>
          <a:xfrm>
            <a:off x="4745182" y="5791200"/>
            <a:ext cx="4041775" cy="762000"/>
          </a:xfrm>
        </p:spPr>
        <p:txBody>
          <a:bodyPr>
            <a:normAutofit/>
          </a:bodyPr>
          <a:lstStyle/>
          <a:p>
            <a:r>
              <a:rPr lang="en-US" sz="1600" b="1" dirty="0" smtClean="0"/>
              <a:t>TOP: Ancient Athens</a:t>
            </a:r>
          </a:p>
          <a:p>
            <a:r>
              <a:rPr lang="en-US" sz="1600" b="1" dirty="0" smtClean="0"/>
              <a:t>BOTTOM: Ancient Sparta</a:t>
            </a:r>
            <a:endParaRPr lang="en-US" sz="1600" b="1" dirty="0"/>
          </a:p>
        </p:txBody>
      </p:sp>
      <p:sp>
        <p:nvSpPr>
          <p:cNvPr id="5" name="Content Placeholder 4"/>
          <p:cNvSpPr>
            <a:spLocks noGrp="1"/>
          </p:cNvSpPr>
          <p:nvPr>
            <p:ph sz="quarter" idx="2"/>
          </p:nvPr>
        </p:nvSpPr>
        <p:spPr>
          <a:xfrm>
            <a:off x="457200" y="1444294"/>
            <a:ext cx="4040188" cy="4880306"/>
          </a:xfrm>
        </p:spPr>
        <p:txBody>
          <a:bodyPr/>
          <a:lstStyle/>
          <a:p>
            <a:r>
              <a:rPr lang="en-US" dirty="0" smtClean="0"/>
              <a:t>Main political unit in Greece.</a:t>
            </a:r>
          </a:p>
          <a:p>
            <a:r>
              <a:rPr lang="en-US" dirty="0" smtClean="0"/>
              <a:t>Included city and nearby countryside / villages.</a:t>
            </a:r>
          </a:p>
          <a:p>
            <a:r>
              <a:rPr lang="en-US" dirty="0" smtClean="0"/>
              <a:t>Often fewer than 10,000 residents.</a:t>
            </a:r>
          </a:p>
          <a:p>
            <a:r>
              <a:rPr lang="en-US" dirty="0" smtClean="0"/>
              <a:t>50 – 500 square miles</a:t>
            </a:r>
          </a:p>
          <a:p>
            <a:endParaRPr lang="en-US" dirty="0" smtClean="0"/>
          </a:p>
          <a:p>
            <a:endParaRPr lang="en-US" dirty="0" smtClean="0"/>
          </a:p>
          <a:p>
            <a:endParaRPr lang="en-US" dirty="0"/>
          </a:p>
        </p:txBody>
      </p:sp>
      <p:pic>
        <p:nvPicPr>
          <p:cNvPr id="5122" name="Picture 2" descr="http://www.ushistory.org/civ/images/00014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550" y="332902"/>
            <a:ext cx="4041578" cy="24114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smtexas.net/faculty/jackson/CAPPS61011/CAPPS6T2I/Magee/Webpage/Images/Sparta%20Ru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550" y="2895600"/>
            <a:ext cx="3923519" cy="261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8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Acropolis</a:t>
            </a:r>
            <a:endParaRPr lang="en-US" dirty="0"/>
          </a:p>
        </p:txBody>
      </p:sp>
      <p:sp>
        <p:nvSpPr>
          <p:cNvPr id="5" name="Content Placeholder 4"/>
          <p:cNvSpPr>
            <a:spLocks noGrp="1"/>
          </p:cNvSpPr>
          <p:nvPr>
            <p:ph sz="quarter" idx="2"/>
          </p:nvPr>
        </p:nvSpPr>
        <p:spPr/>
        <p:txBody>
          <a:bodyPr/>
          <a:lstStyle/>
          <a:p>
            <a:r>
              <a:rPr lang="en-US" dirty="0" smtClean="0"/>
              <a:t>Citizens in polis would gather here to discuss city government matters.</a:t>
            </a:r>
          </a:p>
          <a:p>
            <a:r>
              <a:rPr lang="en-US" dirty="0" smtClean="0"/>
              <a:t>Usually situated in marketplace or on fortified hilltop.</a:t>
            </a:r>
            <a:endParaRPr lang="en-US" dirty="0"/>
          </a:p>
        </p:txBody>
      </p:sp>
      <p:pic>
        <p:nvPicPr>
          <p:cNvPr id="6148" name="Picture 4" descr="http://www.greece-athens.com/gallery_images/56.jpg"/>
          <p:cNvPicPr>
            <a:picLocks noChangeAspect="1" noChangeArrowheads="1"/>
          </p:cNvPicPr>
          <p:nvPr/>
        </p:nvPicPr>
        <p:blipFill rotWithShape="1">
          <a:blip r:embed="rId2">
            <a:extLst>
              <a:ext uri="{28A0092B-C50C-407E-A947-70E740481C1C}">
                <a14:useLocalDpi xmlns:a14="http://schemas.microsoft.com/office/drawing/2010/main" val="0"/>
              </a:ext>
            </a:extLst>
          </a:blip>
          <a:srcRect l="12478" r="5247"/>
          <a:stretch/>
        </p:blipFill>
        <p:spPr bwMode="auto">
          <a:xfrm>
            <a:off x="4724400" y="1524000"/>
            <a:ext cx="4059383"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10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Forms of Government</a:t>
            </a:r>
            <a:endParaRPr lang="en-US" dirty="0"/>
          </a:p>
        </p:txBody>
      </p:sp>
      <p:pic>
        <p:nvPicPr>
          <p:cNvPr id="12290" name="Picture 2" descr="http://www.hierarchystructure.com/wp-content/uploads/2012/11/Ancient-Greece-Political-Hierarc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5181600" cy="503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0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
            </a:r>
            <a:r>
              <a:rPr lang="en-US" dirty="0" smtClean="0"/>
              <a:t>onarchy</a:t>
            </a:r>
            <a:endParaRPr lang="en-US" dirty="0"/>
          </a:p>
        </p:txBody>
      </p:sp>
      <p:sp>
        <p:nvSpPr>
          <p:cNvPr id="6" name="Text Placeholder 5"/>
          <p:cNvSpPr>
            <a:spLocks noGrp="1"/>
          </p:cNvSpPr>
          <p:nvPr>
            <p:ph type="body" sz="half" idx="3"/>
          </p:nvPr>
        </p:nvSpPr>
        <p:spPr>
          <a:xfrm>
            <a:off x="4980709" y="5410200"/>
            <a:ext cx="3581401" cy="762000"/>
          </a:xfrm>
        </p:spPr>
        <p:txBody>
          <a:bodyPr>
            <a:normAutofit/>
          </a:bodyPr>
          <a:lstStyle/>
          <a:p>
            <a:pPr algn="ctr"/>
            <a:r>
              <a:rPr lang="en-US" sz="1600" b="1" dirty="0"/>
              <a:t>Funeral </a:t>
            </a:r>
            <a:r>
              <a:rPr lang="en-US" sz="1600" b="1" dirty="0" smtClean="0"/>
              <a:t>Mask </a:t>
            </a:r>
            <a:r>
              <a:rPr lang="en-US" sz="1600" b="1" dirty="0"/>
              <a:t>of Agamemnon</a:t>
            </a:r>
          </a:p>
        </p:txBody>
      </p:sp>
      <p:sp>
        <p:nvSpPr>
          <p:cNvPr id="5" name="Content Placeholder 4"/>
          <p:cNvSpPr>
            <a:spLocks noGrp="1"/>
          </p:cNvSpPr>
          <p:nvPr>
            <p:ph sz="quarter" idx="2"/>
          </p:nvPr>
        </p:nvSpPr>
        <p:spPr>
          <a:xfrm>
            <a:off x="457200" y="1444294"/>
            <a:ext cx="4040188" cy="4727906"/>
          </a:xfrm>
        </p:spPr>
        <p:txBody>
          <a:bodyPr/>
          <a:lstStyle/>
          <a:p>
            <a:r>
              <a:rPr lang="en-US" dirty="0" smtClean="0"/>
              <a:t>State governed by single person called a king.</a:t>
            </a:r>
          </a:p>
          <a:p>
            <a:r>
              <a:rPr lang="en-US" dirty="0" smtClean="0"/>
              <a:t>Rule is hereditary.</a:t>
            </a:r>
          </a:p>
          <a:p>
            <a:r>
              <a:rPr lang="en-US" dirty="0" smtClean="0"/>
              <a:t>Some rulers claimed divine right.</a:t>
            </a:r>
          </a:p>
          <a:p>
            <a:r>
              <a:rPr lang="en-US" dirty="0" smtClean="0"/>
              <a:t>EXAMPLE: Mycenae around 2000 B.C.</a:t>
            </a:r>
            <a:endParaRPr lang="en-US" dirty="0"/>
          </a:p>
        </p:txBody>
      </p:sp>
      <p:pic>
        <p:nvPicPr>
          <p:cNvPr id="9220" name="Picture 4" descr="http://factsanddetails.com/media/2/20120217-Funeral_mask_of_Agamemnon-colorco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9" y="1447800"/>
            <a:ext cx="3429000" cy="346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8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Aristocracy</a:t>
            </a:r>
            <a:endParaRPr lang="en-US" dirty="0"/>
          </a:p>
        </p:txBody>
      </p:sp>
      <p:sp>
        <p:nvSpPr>
          <p:cNvPr id="6" name="Text Placeholder 5"/>
          <p:cNvSpPr>
            <a:spLocks noGrp="1"/>
          </p:cNvSpPr>
          <p:nvPr>
            <p:ph type="body" sz="half" idx="3"/>
          </p:nvPr>
        </p:nvSpPr>
        <p:spPr>
          <a:xfrm>
            <a:off x="5297714" y="5791200"/>
            <a:ext cx="2895600" cy="990600"/>
          </a:xfrm>
        </p:spPr>
        <p:txBody>
          <a:bodyPr>
            <a:normAutofit/>
          </a:bodyPr>
          <a:lstStyle/>
          <a:p>
            <a:pPr algn="ctr"/>
            <a:r>
              <a:rPr lang="en-US" sz="1600" b="1" dirty="0" smtClean="0"/>
              <a:t>Banqueters </a:t>
            </a:r>
            <a:r>
              <a:rPr lang="en-US" sz="1600" b="1" dirty="0"/>
              <a:t>reclining on a couch, a typically aristocratic </a:t>
            </a:r>
            <a:r>
              <a:rPr lang="en-US" sz="1600" b="1" dirty="0" smtClean="0"/>
              <a:t>activity.</a:t>
            </a:r>
            <a:endParaRPr lang="en-US" sz="1600" b="1" dirty="0"/>
          </a:p>
        </p:txBody>
      </p:sp>
      <p:sp>
        <p:nvSpPr>
          <p:cNvPr id="5" name="Content Placeholder 4"/>
          <p:cNvSpPr>
            <a:spLocks noGrp="1"/>
          </p:cNvSpPr>
          <p:nvPr>
            <p:ph sz="quarter" idx="2"/>
          </p:nvPr>
        </p:nvSpPr>
        <p:spPr>
          <a:xfrm>
            <a:off x="457200" y="1444294"/>
            <a:ext cx="4040188" cy="4880306"/>
          </a:xfrm>
        </p:spPr>
        <p:txBody>
          <a:bodyPr/>
          <a:lstStyle/>
          <a:p>
            <a:r>
              <a:rPr lang="en-US" dirty="0" smtClean="0"/>
              <a:t>State ruled by nobility.</a:t>
            </a:r>
          </a:p>
          <a:p>
            <a:r>
              <a:rPr lang="en-US" dirty="0" smtClean="0"/>
              <a:t>Rule is hereditary; based on family ties, social rank and wealth.</a:t>
            </a:r>
          </a:p>
          <a:p>
            <a:r>
              <a:rPr lang="en-US" dirty="0" smtClean="0"/>
              <a:t>Social status and wealth support rulers’ authority.</a:t>
            </a:r>
          </a:p>
          <a:p>
            <a:r>
              <a:rPr lang="en-US" dirty="0" smtClean="0"/>
              <a:t>EXAMPLE: Athens prior to 594 B.C.</a:t>
            </a:r>
            <a:endParaRPr lang="en-US" dirty="0"/>
          </a:p>
        </p:txBody>
      </p:sp>
      <p:pic>
        <p:nvPicPr>
          <p:cNvPr id="10242" name="Picture 2" descr="Democrac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29" t="7229" r="28683"/>
          <a:stretch/>
        </p:blipFill>
        <p:spPr bwMode="auto">
          <a:xfrm>
            <a:off x="5257800" y="1143000"/>
            <a:ext cx="2895600" cy="446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22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Oligarchy</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State ruled by small group of citizens.</a:t>
            </a:r>
          </a:p>
          <a:p>
            <a:r>
              <a:rPr lang="en-US" dirty="0" smtClean="0"/>
              <a:t>Rule is based on wealth or ability.</a:t>
            </a:r>
          </a:p>
          <a:p>
            <a:r>
              <a:rPr lang="en-US" dirty="0" smtClean="0"/>
              <a:t>Ruling group controls military.</a:t>
            </a:r>
          </a:p>
          <a:p>
            <a:r>
              <a:rPr lang="en-US" dirty="0" smtClean="0"/>
              <a:t>EXAMPLE: Sparta by 500 B.C.</a:t>
            </a:r>
            <a:endParaRPr lang="en-US" dirty="0"/>
          </a:p>
        </p:txBody>
      </p:sp>
      <p:pic>
        <p:nvPicPr>
          <p:cNvPr id="11266" name="Picture 2" descr="http://www.thejohnsongalleries.com/images/King%20Leonid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390900" cy="430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3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Tyrant</a:t>
            </a:r>
            <a:endParaRPr lang="en-US" dirty="0"/>
          </a:p>
        </p:txBody>
      </p:sp>
      <p:sp>
        <p:nvSpPr>
          <p:cNvPr id="6" name="Text Placeholder 5"/>
          <p:cNvSpPr>
            <a:spLocks noGrp="1"/>
          </p:cNvSpPr>
          <p:nvPr>
            <p:ph type="body" sz="half" idx="3"/>
          </p:nvPr>
        </p:nvSpPr>
        <p:spPr>
          <a:xfrm>
            <a:off x="4724400" y="5410200"/>
            <a:ext cx="3724275" cy="762000"/>
          </a:xfrm>
        </p:spPr>
        <p:txBody>
          <a:bodyPr>
            <a:normAutofit/>
          </a:bodyPr>
          <a:lstStyle/>
          <a:p>
            <a:pPr algn="ctr"/>
            <a:r>
              <a:rPr lang="en-US" sz="1600" b="1" dirty="0" smtClean="0"/>
              <a:t>Peisistratus and his son.</a:t>
            </a:r>
            <a:endParaRPr lang="en-US" sz="1600" b="1"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Powerful individuals, usually nobles or wealthy individuals.</a:t>
            </a:r>
          </a:p>
          <a:p>
            <a:r>
              <a:rPr lang="en-US" dirty="0" smtClean="0"/>
              <a:t>Seized power by appealing to common people for support.</a:t>
            </a:r>
          </a:p>
          <a:p>
            <a:r>
              <a:rPr lang="en-US" dirty="0" smtClean="0"/>
              <a:t>Not necessarily harsh and cruel, e.g. would set up building programs for polis.</a:t>
            </a:r>
            <a:endParaRPr lang="en-US" dirty="0"/>
          </a:p>
        </p:txBody>
      </p:sp>
      <p:pic>
        <p:nvPicPr>
          <p:cNvPr id="13316" name="Picture 4" descr="http://www.ancientgreekbattles.net/Pics/Portraits/Peisistra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891" y="1579418"/>
            <a:ext cx="356728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6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Democracy</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Rule by people.</a:t>
            </a:r>
          </a:p>
          <a:p>
            <a:r>
              <a:rPr lang="en-US" dirty="0" smtClean="0"/>
              <a:t>Rule is based on citizenship.</a:t>
            </a:r>
          </a:p>
          <a:p>
            <a:r>
              <a:rPr lang="en-US" dirty="0" smtClean="0"/>
              <a:t>All people equal under law.</a:t>
            </a:r>
          </a:p>
          <a:p>
            <a:r>
              <a:rPr lang="en-US" dirty="0" smtClean="0"/>
              <a:t>Majority rule decides vote.</a:t>
            </a:r>
          </a:p>
          <a:p>
            <a:r>
              <a:rPr lang="en-US" dirty="0" smtClean="0"/>
              <a:t>EXAMPLE: Athens by 500 B.C.</a:t>
            </a:r>
            <a:endParaRPr lang="en-US" dirty="0"/>
          </a:p>
        </p:txBody>
      </p:sp>
      <p:pic>
        <p:nvPicPr>
          <p:cNvPr id="14338" name="Picture 2" descr="http://3.bp.blogspot.com/_NE-72ZXux-g/SsysUp2GyjI/AAAAAAAALJQ/_tQL6bgBwlI/s400/Discurso_funebre_peric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863" y="1676400"/>
            <a:ext cx="4204137"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72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Peasants (serfs) who were forced to work lands on which they </a:t>
            </a:r>
            <a:r>
              <a:rPr lang="en-US" dirty="0"/>
              <a:t>stayed </a:t>
            </a:r>
            <a:r>
              <a:rPr lang="en-US" dirty="0" smtClean="0"/>
              <a:t>after </a:t>
            </a:r>
            <a:r>
              <a:rPr lang="en-US" dirty="0"/>
              <a:t>Sparta conquered </a:t>
            </a:r>
            <a:r>
              <a:rPr lang="en-US" dirty="0" smtClean="0"/>
              <a:t>Messenia. </a:t>
            </a:r>
          </a:p>
          <a:p>
            <a:endParaRPr lang="en-US" dirty="0"/>
          </a:p>
        </p:txBody>
      </p:sp>
      <p:sp>
        <p:nvSpPr>
          <p:cNvPr id="3" name="Title 2"/>
          <p:cNvSpPr>
            <a:spLocks noGrp="1"/>
          </p:cNvSpPr>
          <p:nvPr>
            <p:ph type="title"/>
          </p:nvPr>
        </p:nvSpPr>
        <p:spPr/>
        <p:txBody>
          <a:bodyPr/>
          <a:lstStyle/>
          <a:p>
            <a:r>
              <a:rPr lang="en-US" dirty="0" smtClean="0"/>
              <a:t>Helots</a:t>
            </a:r>
            <a:endParaRPr lang="en-US" dirty="0"/>
          </a:p>
        </p:txBody>
      </p:sp>
      <p:pic>
        <p:nvPicPr>
          <p:cNvPr id="15364" name="Picture 4" descr="http://s3-eu-west-1.amazonaws.com/lookandlearn-preview/A/A003/A00375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71800"/>
            <a:ext cx="5562600" cy="317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80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Group </a:t>
            </a:r>
            <a:r>
              <a:rPr lang="en-US" dirty="0"/>
              <a:t>of heavily armed </a:t>
            </a:r>
            <a:r>
              <a:rPr lang="en-US" dirty="0" smtClean="0"/>
              <a:t>infantry (soldiers).</a:t>
            </a:r>
          </a:p>
          <a:p>
            <a:r>
              <a:rPr lang="en-US" dirty="0" smtClean="0"/>
              <a:t>Formed </a:t>
            </a:r>
            <a:r>
              <a:rPr lang="en-US" dirty="0"/>
              <a:t>in ranks and files close and </a:t>
            </a:r>
            <a:r>
              <a:rPr lang="en-US" dirty="0" smtClean="0"/>
              <a:t>deep.</a:t>
            </a:r>
          </a:p>
          <a:p>
            <a:r>
              <a:rPr lang="en-US" dirty="0" smtClean="0"/>
              <a:t>Shields </a:t>
            </a:r>
            <a:r>
              <a:rPr lang="en-US" dirty="0"/>
              <a:t>joined and long spears overlapping. </a:t>
            </a:r>
          </a:p>
          <a:p>
            <a:endParaRPr lang="en-US" dirty="0"/>
          </a:p>
        </p:txBody>
      </p:sp>
      <p:sp>
        <p:nvSpPr>
          <p:cNvPr id="3" name="Title 2"/>
          <p:cNvSpPr>
            <a:spLocks noGrp="1"/>
          </p:cNvSpPr>
          <p:nvPr>
            <p:ph type="title"/>
          </p:nvPr>
        </p:nvSpPr>
        <p:spPr/>
        <p:txBody>
          <a:bodyPr/>
          <a:lstStyle/>
          <a:p>
            <a:r>
              <a:rPr lang="en-US" dirty="0" smtClean="0"/>
              <a:t>Phalanx</a:t>
            </a:r>
            <a:endParaRPr lang="en-US" dirty="0"/>
          </a:p>
        </p:txBody>
      </p:sp>
      <p:pic>
        <p:nvPicPr>
          <p:cNvPr id="16386" name="Picture 2" descr="http://1.bp.blogspot.com/-wFAR-Jlv-nk/T5xoMG08WtI/AAAAAAAAAR0/p5hBaw96Tss/s1600/phalan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25456"/>
            <a:ext cx="5486400" cy="314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32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Cultures of the Mountain and the Sea</a:t>
            </a:r>
            <a:endParaRPr lang="en-US" dirty="0"/>
          </a:p>
        </p:txBody>
      </p:sp>
      <p:sp>
        <p:nvSpPr>
          <p:cNvPr id="3" name="Subtitle 2"/>
          <p:cNvSpPr>
            <a:spLocks noGrp="1"/>
          </p:cNvSpPr>
          <p:nvPr>
            <p:ph type="subTitle" idx="1"/>
          </p:nvPr>
        </p:nvSpPr>
        <p:spPr/>
        <p:txBody>
          <a:bodyPr/>
          <a:lstStyle/>
          <a:p>
            <a:r>
              <a:rPr lang="en-US" dirty="0" smtClean="0"/>
              <a:t>Chapter 5, Section 1</a:t>
            </a:r>
            <a:endParaRPr lang="en-US" dirty="0"/>
          </a:p>
        </p:txBody>
      </p:sp>
    </p:spTree>
    <p:extLst>
      <p:ext uri="{BB962C8B-B14F-4D97-AF65-F5344CB8AC3E}">
        <p14:creationId xmlns:p14="http://schemas.microsoft.com/office/powerpoint/2010/main" val="117744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Series of wars between Greek city-states and Persia during 5</a:t>
            </a:r>
            <a:r>
              <a:rPr lang="en-US" baseline="30000" dirty="0" smtClean="0"/>
              <a:t>th</a:t>
            </a:r>
            <a:r>
              <a:rPr lang="en-US" dirty="0" smtClean="0"/>
              <a:t> Century B.C.</a:t>
            </a:r>
          </a:p>
          <a:p>
            <a:endParaRPr lang="en-US" dirty="0" smtClean="0"/>
          </a:p>
          <a:p>
            <a:endParaRPr lang="en-US" dirty="0"/>
          </a:p>
        </p:txBody>
      </p:sp>
      <p:sp>
        <p:nvSpPr>
          <p:cNvPr id="3" name="Title 2"/>
          <p:cNvSpPr>
            <a:spLocks noGrp="1"/>
          </p:cNvSpPr>
          <p:nvPr>
            <p:ph type="title"/>
          </p:nvPr>
        </p:nvSpPr>
        <p:spPr/>
        <p:txBody>
          <a:bodyPr/>
          <a:lstStyle/>
          <a:p>
            <a:r>
              <a:rPr lang="en-US" dirty="0" smtClean="0"/>
              <a:t>Persian Wars</a:t>
            </a:r>
            <a:endParaRPr lang="en-US" dirty="0"/>
          </a:p>
        </p:txBody>
      </p:sp>
      <p:pic>
        <p:nvPicPr>
          <p:cNvPr id="7172" name="Picture 4" descr="https://clengwell.wikispaces.com/file/view/persian_war.jpg/33839949/persian_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1"/>
            <a:ext cx="6096000" cy="343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82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286962"/>
          </a:xfrm>
        </p:spPr>
        <p:txBody>
          <a:bodyPr>
            <a:normAutofit/>
          </a:bodyPr>
          <a:lstStyle/>
          <a:p>
            <a:r>
              <a:rPr lang="en-US" dirty="0" smtClean="0"/>
              <a:t/>
            </a:r>
            <a:br>
              <a:rPr lang="en-US" dirty="0" smtClean="0"/>
            </a:br>
            <a:r>
              <a:rPr lang="en-US" dirty="0" smtClean="0"/>
              <a:t>Democracy and Greece’s Golden Age</a:t>
            </a:r>
            <a:endParaRPr lang="en-US" dirty="0"/>
          </a:p>
        </p:txBody>
      </p:sp>
      <p:sp>
        <p:nvSpPr>
          <p:cNvPr id="3" name="Subtitle 2"/>
          <p:cNvSpPr>
            <a:spLocks noGrp="1"/>
          </p:cNvSpPr>
          <p:nvPr>
            <p:ph type="subTitle" idx="1"/>
          </p:nvPr>
        </p:nvSpPr>
        <p:spPr/>
        <p:txBody>
          <a:bodyPr/>
          <a:lstStyle/>
          <a:p>
            <a:r>
              <a:rPr lang="en-US" dirty="0" smtClean="0"/>
              <a:t>Chapter 5, Section 3</a:t>
            </a:r>
            <a:endParaRPr lang="en-US" dirty="0"/>
          </a:p>
        </p:txBody>
      </p:sp>
    </p:spTree>
    <p:extLst>
      <p:ext uri="{BB962C8B-B14F-4D97-AF65-F5344CB8AC3E}">
        <p14:creationId xmlns:p14="http://schemas.microsoft.com/office/powerpoint/2010/main" val="1177444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Form of government introduced by Pericles.</a:t>
            </a:r>
          </a:p>
          <a:p>
            <a:r>
              <a:rPr lang="en-US" dirty="0" smtClean="0"/>
              <a:t>Citizens rule directly; not representatives.</a:t>
            </a:r>
          </a:p>
          <a:p>
            <a:r>
              <a:rPr lang="en-US" dirty="0" smtClean="0"/>
              <a:t>Practiced mostly in Athens.</a:t>
            </a:r>
          </a:p>
          <a:p>
            <a:endParaRPr lang="en-US" dirty="0" smtClean="0"/>
          </a:p>
        </p:txBody>
      </p:sp>
      <p:sp>
        <p:nvSpPr>
          <p:cNvPr id="3" name="Title 2"/>
          <p:cNvSpPr>
            <a:spLocks noGrp="1"/>
          </p:cNvSpPr>
          <p:nvPr>
            <p:ph type="title"/>
          </p:nvPr>
        </p:nvSpPr>
        <p:spPr/>
        <p:txBody>
          <a:bodyPr/>
          <a:lstStyle/>
          <a:p>
            <a:r>
              <a:rPr lang="en-US" dirty="0" smtClean="0"/>
              <a:t>Direct Democracy</a:t>
            </a:r>
            <a:endParaRPr lang="en-US" dirty="0"/>
          </a:p>
        </p:txBody>
      </p:sp>
      <p:pic>
        <p:nvPicPr>
          <p:cNvPr id="1026" name="Picture 2" descr="http://www.mitchellteachers.org/WorldHistory/AncientGreece/Images/PericlesConstructionAthensTra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20"/>
          <a:stretch/>
        </p:blipFill>
        <p:spPr bwMode="auto">
          <a:xfrm>
            <a:off x="2376054" y="3048000"/>
            <a:ext cx="516532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82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Classical Art</a:t>
            </a:r>
            <a:endParaRPr lang="en-US" dirty="0"/>
          </a:p>
        </p:txBody>
      </p:sp>
      <p:sp>
        <p:nvSpPr>
          <p:cNvPr id="8" name="Text Placeholder 7"/>
          <p:cNvSpPr>
            <a:spLocks noGrp="1"/>
          </p:cNvSpPr>
          <p:nvPr>
            <p:ph type="body" sz="half" idx="3"/>
          </p:nvPr>
        </p:nvSpPr>
        <p:spPr>
          <a:xfrm>
            <a:off x="5257801" y="5334000"/>
            <a:ext cx="2710688" cy="762000"/>
          </a:xfrm>
        </p:spPr>
        <p:txBody>
          <a:bodyPr>
            <a:normAutofit/>
          </a:bodyPr>
          <a:lstStyle/>
          <a:p>
            <a:pPr algn="ctr"/>
            <a:r>
              <a:rPr lang="en-US" sz="1600" b="1" dirty="0" smtClean="0"/>
              <a:t>Discobolos - </a:t>
            </a:r>
          </a:p>
          <a:p>
            <a:pPr algn="ctr"/>
            <a:r>
              <a:rPr lang="en-US" sz="1600" b="1" dirty="0" smtClean="0"/>
              <a:t>Ancient </a:t>
            </a:r>
            <a:r>
              <a:rPr lang="en-US" sz="1600" b="1" dirty="0"/>
              <a:t>Greek Statue </a:t>
            </a:r>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Magnificent architecture and sculptures created to glorify Athens.</a:t>
            </a:r>
          </a:p>
          <a:p>
            <a:r>
              <a:rPr lang="en-US" dirty="0" smtClean="0"/>
              <a:t>Sculptured figures were graceful, showed strong and perfectly form.</a:t>
            </a:r>
          </a:p>
          <a:p>
            <a:r>
              <a:rPr lang="en-US" dirty="0" smtClean="0"/>
              <a:t>Goal was to portray ideal beauty – not realism.</a:t>
            </a:r>
            <a:endParaRPr lang="en-US" dirty="0"/>
          </a:p>
        </p:txBody>
      </p:sp>
      <p:pic>
        <p:nvPicPr>
          <p:cNvPr id="2052" name="Picture 4" descr="http://www.ancientgreece.com/media/img/scu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914400"/>
            <a:ext cx="271068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5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Art - Parthenon</a:t>
            </a:r>
            <a:endParaRPr lang="en-US" dirty="0"/>
          </a:p>
        </p:txBody>
      </p:sp>
      <p:sp>
        <p:nvSpPr>
          <p:cNvPr id="5" name="Content Placeholder 4"/>
          <p:cNvSpPr>
            <a:spLocks noGrp="1"/>
          </p:cNvSpPr>
          <p:nvPr>
            <p:ph sz="quarter" idx="2"/>
          </p:nvPr>
        </p:nvSpPr>
        <p:spPr>
          <a:xfrm>
            <a:off x="457200" y="1444294"/>
            <a:ext cx="4040188" cy="3600005"/>
          </a:xfrm>
        </p:spPr>
        <p:txBody>
          <a:bodyPr/>
          <a:lstStyle/>
          <a:p>
            <a:r>
              <a:rPr lang="en-US" dirty="0" smtClean="0"/>
              <a:t>Masterpiece of architectural design and craftsmanship.</a:t>
            </a:r>
          </a:p>
          <a:p>
            <a:r>
              <a:rPr lang="en-US" dirty="0" smtClean="0"/>
              <a:t>Built to honor Athena, goddess of wisdom and protector of Athens.</a:t>
            </a:r>
          </a:p>
        </p:txBody>
      </p:sp>
      <p:pic>
        <p:nvPicPr>
          <p:cNvPr id="8196" name="Picture 4" descr="Parthenon Cross S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59735"/>
            <a:ext cx="1979341" cy="2757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arthenon Reconstruction"/>
          <p:cNvPicPr>
            <a:picLocks noChangeAspect="1" noChangeArrowheads="1"/>
          </p:cNvPicPr>
          <p:nvPr/>
        </p:nvPicPr>
        <p:blipFill rotWithShape="1">
          <a:blip r:embed="rId3">
            <a:extLst>
              <a:ext uri="{28A0092B-C50C-407E-A947-70E740481C1C}">
                <a14:useLocalDpi xmlns:a14="http://schemas.microsoft.com/office/drawing/2010/main" val="0"/>
              </a:ext>
            </a:extLst>
          </a:blip>
          <a:srcRect l="14414" t="9162" r="11641"/>
          <a:stretch/>
        </p:blipFill>
        <p:spPr bwMode="auto">
          <a:xfrm>
            <a:off x="4572000" y="1676400"/>
            <a:ext cx="4193286" cy="336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Tragedy</a:t>
            </a:r>
            <a:endParaRPr lang="en-US" dirty="0"/>
          </a:p>
        </p:txBody>
      </p:sp>
      <p:sp>
        <p:nvSpPr>
          <p:cNvPr id="8" name="Text Placeholder 7"/>
          <p:cNvSpPr>
            <a:spLocks noGrp="1"/>
          </p:cNvSpPr>
          <p:nvPr>
            <p:ph type="body" sz="half" idx="3"/>
          </p:nvPr>
        </p:nvSpPr>
        <p:spPr>
          <a:xfrm>
            <a:off x="5105400" y="5410200"/>
            <a:ext cx="3200400" cy="990600"/>
          </a:xfrm>
        </p:spPr>
        <p:txBody>
          <a:bodyPr>
            <a:normAutofit fontScale="62500" lnSpcReduction="20000"/>
          </a:bodyPr>
          <a:lstStyle/>
          <a:p>
            <a:pPr algn="ctr"/>
            <a:r>
              <a:rPr lang="en-US" sz="2600" dirty="0" smtClean="0"/>
              <a:t/>
            </a:r>
            <a:br>
              <a:rPr lang="en-US" sz="2600" dirty="0" smtClean="0"/>
            </a:br>
            <a:r>
              <a:rPr lang="en-US" sz="2600" b="1" dirty="0" smtClean="0"/>
              <a:t>The </a:t>
            </a:r>
            <a:r>
              <a:rPr lang="en-US" sz="2600" b="1" dirty="0"/>
              <a:t>cast </a:t>
            </a:r>
            <a:r>
              <a:rPr lang="en-US" sz="2600" b="1" dirty="0" smtClean="0"/>
              <a:t>in Greek theater was </a:t>
            </a:r>
            <a:r>
              <a:rPr lang="en-US" sz="2600" b="1" dirty="0"/>
              <a:t>comprised of </a:t>
            </a:r>
            <a:r>
              <a:rPr lang="en-US" sz="2600" b="1" dirty="0" smtClean="0"/>
              <a:t>amateurs. The </a:t>
            </a:r>
            <a:r>
              <a:rPr lang="en-US" sz="2600" b="1" dirty="0"/>
              <a:t>casts were all-male. </a:t>
            </a:r>
          </a:p>
          <a:p>
            <a:pPr algn="ctr"/>
            <a:endParaRPr lang="en-US" sz="2600" dirty="0"/>
          </a:p>
        </p:txBody>
      </p:sp>
      <p:sp>
        <p:nvSpPr>
          <p:cNvPr id="5" name="Content Placeholder 4"/>
          <p:cNvSpPr>
            <a:spLocks noGrp="1"/>
          </p:cNvSpPr>
          <p:nvPr>
            <p:ph sz="quarter" idx="2"/>
          </p:nvPr>
        </p:nvSpPr>
        <p:spPr>
          <a:xfrm>
            <a:off x="457200" y="1444294"/>
            <a:ext cx="4040188" cy="4880306"/>
          </a:xfrm>
        </p:spPr>
        <p:txBody>
          <a:bodyPr>
            <a:normAutofit/>
          </a:bodyPr>
          <a:lstStyle/>
          <a:p>
            <a:r>
              <a:rPr lang="en-US" dirty="0" smtClean="0"/>
              <a:t>Serious drama about common themes such as love, hate, war and betrayal.</a:t>
            </a:r>
          </a:p>
          <a:p>
            <a:r>
              <a:rPr lang="en-US" dirty="0" smtClean="0"/>
              <a:t>Three authors:</a:t>
            </a:r>
          </a:p>
          <a:p>
            <a:pPr lvl="1"/>
            <a:r>
              <a:rPr lang="en-US" dirty="0" smtClean="0"/>
              <a:t>Aeschylus</a:t>
            </a:r>
          </a:p>
          <a:p>
            <a:pPr lvl="1"/>
            <a:r>
              <a:rPr lang="en-US" dirty="0" smtClean="0"/>
              <a:t>Sophocles</a:t>
            </a:r>
          </a:p>
          <a:p>
            <a:pPr lvl="1"/>
            <a:r>
              <a:rPr lang="en-US" dirty="0" smtClean="0"/>
              <a:t>Euripides</a:t>
            </a:r>
          </a:p>
          <a:p>
            <a:r>
              <a:rPr lang="en-US" dirty="0" smtClean="0"/>
              <a:t>Drama featured main character – tragic hero: </a:t>
            </a:r>
          </a:p>
          <a:p>
            <a:pPr lvl="1"/>
            <a:r>
              <a:rPr lang="en-US" dirty="0" smtClean="0"/>
              <a:t>Hero extraordinarily gifted… but also flawed, which causes downfall.</a:t>
            </a:r>
            <a:endParaRPr lang="en-US" dirty="0"/>
          </a:p>
        </p:txBody>
      </p:sp>
      <p:pic>
        <p:nvPicPr>
          <p:cNvPr id="3076" name="Picture 4" descr="http://www.crystalinks.com/gkactorsrel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482436"/>
            <a:ext cx="3098241"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8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447800"/>
            <a:ext cx="8229600" cy="4525963"/>
          </a:xfrm>
        </p:spPr>
        <p:txBody>
          <a:bodyPr/>
          <a:lstStyle/>
          <a:p>
            <a:r>
              <a:rPr lang="en-US" dirty="0" smtClean="0"/>
              <a:t>Ability to listen to criticism indicates freedom of open discussion at time.</a:t>
            </a:r>
          </a:p>
          <a:p>
            <a:r>
              <a:rPr lang="en-US" dirty="0" smtClean="0"/>
              <a:t>Scenes filled with slapstick and crude humor.</a:t>
            </a:r>
          </a:p>
          <a:p>
            <a:r>
              <a:rPr lang="en-US" dirty="0" smtClean="0"/>
              <a:t>Made fun of politics, people and ideas of the times.</a:t>
            </a:r>
          </a:p>
          <a:p>
            <a:r>
              <a:rPr lang="en-US" dirty="0" smtClean="0"/>
              <a:t>Famous author:</a:t>
            </a:r>
          </a:p>
          <a:p>
            <a:pPr lvl="1"/>
            <a:r>
              <a:rPr lang="en-US" dirty="0" smtClean="0"/>
              <a:t>Aristophanes</a:t>
            </a:r>
          </a:p>
        </p:txBody>
      </p:sp>
      <p:sp>
        <p:nvSpPr>
          <p:cNvPr id="3" name="Title 2"/>
          <p:cNvSpPr>
            <a:spLocks noGrp="1"/>
          </p:cNvSpPr>
          <p:nvPr>
            <p:ph type="title"/>
          </p:nvPr>
        </p:nvSpPr>
        <p:spPr/>
        <p:txBody>
          <a:bodyPr/>
          <a:lstStyle/>
          <a:p>
            <a:r>
              <a:rPr lang="en-US" dirty="0" smtClean="0"/>
              <a:t>Comedy</a:t>
            </a:r>
            <a:endParaRPr lang="en-US" dirty="0"/>
          </a:p>
        </p:txBody>
      </p:sp>
      <p:pic>
        <p:nvPicPr>
          <p:cNvPr id="8" name="Picture 2" descr="http://www.greeklandscapes.com/images/destinations/dodoni/dodoni_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428999"/>
            <a:ext cx="4724400" cy="311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0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Peloponnesian War</a:t>
            </a:r>
            <a:endParaRPr lang="en-US" dirty="0"/>
          </a:p>
        </p:txBody>
      </p:sp>
      <p:sp>
        <p:nvSpPr>
          <p:cNvPr id="5" name="Content Placeholder 4"/>
          <p:cNvSpPr>
            <a:spLocks noGrp="1"/>
          </p:cNvSpPr>
          <p:nvPr>
            <p:ph sz="quarter" idx="2"/>
          </p:nvPr>
        </p:nvSpPr>
        <p:spPr>
          <a:xfrm>
            <a:off x="457200" y="1444294"/>
            <a:ext cx="4040188" cy="4762196"/>
          </a:xfrm>
        </p:spPr>
        <p:txBody>
          <a:bodyPr>
            <a:normAutofit fontScale="85000" lnSpcReduction="10000"/>
          </a:bodyPr>
          <a:lstStyle/>
          <a:p>
            <a:r>
              <a:rPr lang="en-US" dirty="0" smtClean="0"/>
              <a:t>Two city states at war – Athens and Sparta 431-404 B.C.</a:t>
            </a:r>
          </a:p>
          <a:p>
            <a:r>
              <a:rPr lang="en-US" dirty="0" smtClean="0"/>
              <a:t>Athens had stronger navy; Sparta had stronger army.</a:t>
            </a:r>
          </a:p>
          <a:p>
            <a:r>
              <a:rPr lang="en-US" dirty="0" smtClean="0"/>
              <a:t>Disaster struck – set Athens back:</a:t>
            </a:r>
          </a:p>
          <a:p>
            <a:pPr lvl="1"/>
            <a:r>
              <a:rPr lang="en-US" dirty="0" smtClean="0"/>
              <a:t>Plague - 1/3 of population perished including Pericles</a:t>
            </a:r>
          </a:p>
          <a:p>
            <a:r>
              <a:rPr lang="en-US" dirty="0" smtClean="0"/>
              <a:t>Truce in 421 B.C.; did not last long.</a:t>
            </a:r>
          </a:p>
          <a:p>
            <a:r>
              <a:rPr lang="en-US" dirty="0" smtClean="0"/>
              <a:t>Athens eventually surrendered; end of Golden Age - lost empire, power and wealth.</a:t>
            </a:r>
            <a:endParaRPr lang="en-US" dirty="0"/>
          </a:p>
        </p:txBody>
      </p:sp>
      <p:pic>
        <p:nvPicPr>
          <p:cNvPr id="5122" name="Picture 2" descr="http://upload.wikimedia.org/wikipedia/commons/thumb/a/a9/Peloponnesian_war_alliances_431_BC.png/300px-Peloponnesian_war_alliances_431_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2971800" cy="460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5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
            </a:r>
            <a:r>
              <a:rPr lang="en-US" dirty="0" smtClean="0"/>
              <a:t>hilosopher</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Thinkers; lovers of wisdom.</a:t>
            </a:r>
          </a:p>
          <a:p>
            <a:r>
              <a:rPr lang="en-US" dirty="0"/>
              <a:t>Practice of discussion and </a:t>
            </a:r>
            <a:r>
              <a:rPr lang="en-US" dirty="0" smtClean="0"/>
              <a:t>reflection.</a:t>
            </a:r>
          </a:p>
          <a:p>
            <a:r>
              <a:rPr lang="en-US" dirty="0" smtClean="0"/>
              <a:t>Allowed </a:t>
            </a:r>
            <a:r>
              <a:rPr lang="en-US" dirty="0"/>
              <a:t>them to seek the truth of the world through knowledge, instead of </a:t>
            </a:r>
            <a:r>
              <a:rPr lang="en-US" dirty="0" smtClean="0"/>
              <a:t>traditional </a:t>
            </a:r>
            <a:r>
              <a:rPr lang="en-US" dirty="0"/>
              <a:t>mythology. </a:t>
            </a:r>
          </a:p>
          <a:p>
            <a:endParaRPr lang="en-US" dirty="0" smtClean="0"/>
          </a:p>
        </p:txBody>
      </p:sp>
      <p:pic>
        <p:nvPicPr>
          <p:cNvPr id="6146" name="Picture 2" descr="http://www.mitchellteachers.org/WorldHistory/AncientRome/Images/GreekPhilosophyTra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523999"/>
            <a:ext cx="3448050" cy="384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77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Socrates</a:t>
            </a:r>
            <a:endParaRPr lang="en-US" dirty="0"/>
          </a:p>
        </p:txBody>
      </p:sp>
      <p:sp>
        <p:nvSpPr>
          <p:cNvPr id="5" name="Content Placeholder 4"/>
          <p:cNvSpPr>
            <a:spLocks noGrp="1"/>
          </p:cNvSpPr>
          <p:nvPr>
            <p:ph sz="quarter" idx="2"/>
          </p:nvPr>
        </p:nvSpPr>
        <p:spPr>
          <a:xfrm>
            <a:off x="457200" y="1444294"/>
            <a:ext cx="4040188" cy="4727906"/>
          </a:xfrm>
        </p:spPr>
        <p:txBody>
          <a:bodyPr>
            <a:normAutofit lnSpcReduction="10000"/>
          </a:bodyPr>
          <a:lstStyle/>
          <a:p>
            <a:r>
              <a:rPr lang="en-US" dirty="0" smtClean="0"/>
              <a:t>470-399 B.C.</a:t>
            </a:r>
          </a:p>
          <a:p>
            <a:r>
              <a:rPr lang="en-US" dirty="0" smtClean="0"/>
              <a:t>Encouraged students to question their beliefs.</a:t>
            </a:r>
          </a:p>
          <a:p>
            <a:r>
              <a:rPr lang="en-US" dirty="0" smtClean="0"/>
              <a:t>Asked leading questions to show contradictory opinions. This is now called the </a:t>
            </a:r>
            <a:r>
              <a:rPr lang="en-US" b="1" i="1" dirty="0" smtClean="0"/>
              <a:t>Socratic Method</a:t>
            </a:r>
            <a:r>
              <a:rPr lang="en-US" dirty="0" smtClean="0"/>
              <a:t>. </a:t>
            </a:r>
          </a:p>
          <a:p>
            <a:r>
              <a:rPr lang="en-US" dirty="0" smtClean="0"/>
              <a:t>Socrates found guilty of corrupting youth; found guilty and forced to drink poison.</a:t>
            </a:r>
          </a:p>
        </p:txBody>
      </p:sp>
      <p:pic>
        <p:nvPicPr>
          <p:cNvPr id="7172" name="Picture 4" descr="Soc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330" y="1371600"/>
            <a:ext cx="306122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229600" cy="4614672"/>
          </a:xfrm>
        </p:spPr>
        <p:txBody>
          <a:bodyPr/>
          <a:lstStyle/>
          <a:p>
            <a:r>
              <a:rPr lang="en-US" dirty="0" smtClean="0"/>
              <a:t>Narrative poem celebrating heroic deeds.</a:t>
            </a:r>
          </a:p>
          <a:p>
            <a:r>
              <a:rPr lang="en-US" dirty="0" smtClean="0"/>
              <a:t>EXAMPLE: Homer</a:t>
            </a:r>
          </a:p>
          <a:p>
            <a:pPr lvl="1"/>
            <a:r>
              <a:rPr lang="en-US" b="1" i="1" dirty="0" smtClean="0"/>
              <a:t>The Odyssey</a:t>
            </a:r>
          </a:p>
          <a:p>
            <a:pPr lvl="1"/>
            <a:r>
              <a:rPr lang="en-US" b="1" i="1" dirty="0" smtClean="0"/>
              <a:t>The Iliad</a:t>
            </a:r>
            <a:endParaRPr lang="en-US" dirty="0" smtClean="0"/>
          </a:p>
        </p:txBody>
      </p:sp>
      <p:sp>
        <p:nvSpPr>
          <p:cNvPr id="3" name="Title 2"/>
          <p:cNvSpPr>
            <a:spLocks noGrp="1"/>
          </p:cNvSpPr>
          <p:nvPr>
            <p:ph type="title"/>
          </p:nvPr>
        </p:nvSpPr>
        <p:spPr/>
        <p:txBody>
          <a:bodyPr/>
          <a:lstStyle/>
          <a:p>
            <a:r>
              <a:rPr lang="en-US" dirty="0"/>
              <a:t>E</a:t>
            </a:r>
            <a:r>
              <a:rPr lang="en-US" dirty="0" smtClean="0"/>
              <a:t>pic</a:t>
            </a:r>
            <a:endParaRPr lang="en-US" dirty="0"/>
          </a:p>
        </p:txBody>
      </p:sp>
      <p:pic>
        <p:nvPicPr>
          <p:cNvPr id="3074" name="Picture 2" descr="http://cdn.pastemagazine.com/www/articles/homerlead.jpg?1358253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418" y="3048000"/>
            <a:ext cx="6169006"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39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Plato</a:t>
            </a:r>
            <a:endParaRPr lang="en-US" dirty="0"/>
          </a:p>
        </p:txBody>
      </p:sp>
      <p:sp>
        <p:nvSpPr>
          <p:cNvPr id="5" name="Content Placeholder 4"/>
          <p:cNvSpPr>
            <a:spLocks noGrp="1"/>
          </p:cNvSpPr>
          <p:nvPr>
            <p:ph sz="quarter" idx="2"/>
          </p:nvPr>
        </p:nvSpPr>
        <p:spPr>
          <a:xfrm>
            <a:off x="457200" y="1444294"/>
            <a:ext cx="4040188" cy="4804106"/>
          </a:xfrm>
        </p:spPr>
        <p:txBody>
          <a:bodyPr>
            <a:normAutofit/>
          </a:bodyPr>
          <a:lstStyle/>
          <a:p>
            <a:r>
              <a:rPr lang="en-US" dirty="0" smtClean="0"/>
              <a:t>427-347 B.C.</a:t>
            </a:r>
          </a:p>
          <a:p>
            <a:r>
              <a:rPr lang="en-US" dirty="0" smtClean="0"/>
              <a:t>Wealthy Athenian; also poet and wrestler.</a:t>
            </a:r>
          </a:p>
          <a:p>
            <a:r>
              <a:rPr lang="en-US" dirty="0" smtClean="0"/>
              <a:t>Student of Socrates.</a:t>
            </a:r>
          </a:p>
          <a:p>
            <a:r>
              <a:rPr lang="en-US" dirty="0" smtClean="0"/>
              <a:t>Most famous work, </a:t>
            </a:r>
            <a:r>
              <a:rPr lang="en-US" b="1" i="1" dirty="0" smtClean="0"/>
              <a:t>The Republic</a:t>
            </a:r>
            <a:r>
              <a:rPr lang="en-US" dirty="0" smtClean="0"/>
              <a:t>, describes vision of perfect government.</a:t>
            </a:r>
          </a:p>
          <a:p>
            <a:r>
              <a:rPr lang="en-US" dirty="0" smtClean="0"/>
              <a:t>Believes philosopher king should rule (monarchy).</a:t>
            </a:r>
          </a:p>
          <a:p>
            <a:endParaRPr lang="en-US" dirty="0" smtClean="0"/>
          </a:p>
          <a:p>
            <a:endParaRPr lang="en-US" dirty="0"/>
          </a:p>
        </p:txBody>
      </p:sp>
      <p:pic>
        <p:nvPicPr>
          <p:cNvPr id="9218" name="Picture 2" descr="Pl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200400" cy="390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65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Aristotle</a:t>
            </a:r>
            <a:endParaRPr lang="en-US" dirty="0"/>
          </a:p>
        </p:txBody>
      </p:sp>
      <p:sp>
        <p:nvSpPr>
          <p:cNvPr id="6" name="Text Placeholder 5"/>
          <p:cNvSpPr>
            <a:spLocks noGrp="1"/>
          </p:cNvSpPr>
          <p:nvPr>
            <p:ph type="body" sz="half" idx="3"/>
          </p:nvPr>
        </p:nvSpPr>
        <p:spPr>
          <a:xfrm>
            <a:off x="4953000" y="5410200"/>
            <a:ext cx="3076575" cy="533400"/>
          </a:xfrm>
        </p:spPr>
        <p:txBody>
          <a:bodyPr>
            <a:normAutofit/>
          </a:bodyPr>
          <a:lstStyle/>
          <a:p>
            <a:pPr algn="ctr"/>
            <a:r>
              <a:rPr lang="en-US" sz="1600" b="1" dirty="0" smtClean="0"/>
              <a:t>Plato and Aristotle</a:t>
            </a:r>
            <a:endParaRPr lang="en-US" sz="1600" b="1"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348-322 B.C.</a:t>
            </a:r>
          </a:p>
          <a:p>
            <a:r>
              <a:rPr lang="en-US" dirty="0" smtClean="0"/>
              <a:t>Taught by Plato.</a:t>
            </a:r>
          </a:p>
          <a:p>
            <a:r>
              <a:rPr lang="en-US" dirty="0" smtClean="0"/>
              <a:t>Questioned the nature of the world, human belief, thought and knowledge.</a:t>
            </a:r>
          </a:p>
          <a:p>
            <a:r>
              <a:rPr lang="en-US" dirty="0" smtClean="0"/>
              <a:t>Argued using logic; his work forms basis of Scientific method still used today.</a:t>
            </a:r>
          </a:p>
          <a:p>
            <a:r>
              <a:rPr lang="en-US" dirty="0" smtClean="0"/>
              <a:t>Taught young Alexander the Great.</a:t>
            </a:r>
          </a:p>
          <a:p>
            <a:endParaRPr lang="en-US" dirty="0"/>
          </a:p>
        </p:txBody>
      </p:sp>
      <p:pic>
        <p:nvPicPr>
          <p:cNvPr id="8194" name="Picture 2" descr="http://home.wlu.edu/~mahonj/Plato&amp;Aristot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066800"/>
            <a:ext cx="315277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51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Greece’s Golden Age</a:t>
            </a:r>
            <a:endParaRPr lang="en-US" dirty="0"/>
          </a:p>
        </p:txBody>
      </p:sp>
      <p:sp>
        <p:nvSpPr>
          <p:cNvPr id="5" name="Content Placeholder 4"/>
          <p:cNvSpPr>
            <a:spLocks noGrp="1"/>
          </p:cNvSpPr>
          <p:nvPr>
            <p:ph sz="quarter" idx="2"/>
          </p:nvPr>
        </p:nvSpPr>
        <p:spPr>
          <a:xfrm>
            <a:off x="457200" y="1444294"/>
            <a:ext cx="4040188" cy="4804106"/>
          </a:xfrm>
        </p:spPr>
        <p:txBody>
          <a:bodyPr>
            <a:normAutofit/>
          </a:bodyPr>
          <a:lstStyle/>
          <a:p>
            <a:r>
              <a:rPr lang="en-US" dirty="0" smtClean="0"/>
              <a:t>477 – 431 B.C.</a:t>
            </a:r>
          </a:p>
          <a:p>
            <a:r>
              <a:rPr lang="en-US" dirty="0" smtClean="0"/>
              <a:t>At its height Greece set lasting standards that still influence us today:</a:t>
            </a:r>
          </a:p>
          <a:p>
            <a:pPr lvl="1"/>
            <a:r>
              <a:rPr lang="en-US" dirty="0" smtClean="0"/>
              <a:t>Architecture</a:t>
            </a:r>
          </a:p>
          <a:p>
            <a:pPr lvl="1"/>
            <a:r>
              <a:rPr lang="en-US" dirty="0" smtClean="0"/>
              <a:t>Sculpture</a:t>
            </a:r>
          </a:p>
          <a:p>
            <a:pPr lvl="1"/>
            <a:r>
              <a:rPr lang="en-US" dirty="0" smtClean="0"/>
              <a:t>Drama</a:t>
            </a:r>
          </a:p>
          <a:p>
            <a:pPr lvl="1"/>
            <a:r>
              <a:rPr lang="en-US" dirty="0" smtClean="0"/>
              <a:t>Poetry</a:t>
            </a:r>
          </a:p>
          <a:p>
            <a:pPr lvl="1"/>
            <a:r>
              <a:rPr lang="en-US" dirty="0" smtClean="0"/>
              <a:t>Philosophy</a:t>
            </a:r>
          </a:p>
          <a:p>
            <a:pPr lvl="1"/>
            <a:r>
              <a:rPr lang="en-US" dirty="0" smtClean="0"/>
              <a:t>Politics</a:t>
            </a:r>
          </a:p>
          <a:p>
            <a:pPr lvl="1"/>
            <a:r>
              <a:rPr lang="en-US" dirty="0" smtClean="0"/>
              <a:t>Science</a:t>
            </a:r>
          </a:p>
          <a:p>
            <a:pPr lvl="1"/>
            <a:endParaRPr lang="en-US" dirty="0" smtClean="0"/>
          </a:p>
          <a:p>
            <a:pPr lvl="1"/>
            <a:endParaRPr lang="en-US" dirty="0"/>
          </a:p>
        </p:txBody>
      </p:sp>
      <p:pic>
        <p:nvPicPr>
          <p:cNvPr id="1026" name="Picture 2" descr="http://www.illustrationartgallery.com/acatalog/PayneGreece01.jpg"/>
          <p:cNvPicPr>
            <a:picLocks noChangeAspect="1" noChangeArrowheads="1"/>
          </p:cNvPicPr>
          <p:nvPr/>
        </p:nvPicPr>
        <p:blipFill rotWithShape="1">
          <a:blip r:embed="rId2">
            <a:extLst>
              <a:ext uri="{28A0092B-C50C-407E-A947-70E740481C1C}">
                <a14:useLocalDpi xmlns:a14="http://schemas.microsoft.com/office/drawing/2010/main" val="0"/>
              </a:ext>
            </a:extLst>
          </a:blip>
          <a:srcRect t="17893"/>
          <a:stretch/>
        </p:blipFill>
        <p:spPr bwMode="auto">
          <a:xfrm>
            <a:off x="4800600" y="1828800"/>
            <a:ext cx="4092677" cy="394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89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Alexander’s Empire</a:t>
            </a:r>
            <a:endParaRPr lang="en-US" dirty="0"/>
          </a:p>
        </p:txBody>
      </p:sp>
      <p:sp>
        <p:nvSpPr>
          <p:cNvPr id="3" name="Subtitle 2"/>
          <p:cNvSpPr>
            <a:spLocks noGrp="1"/>
          </p:cNvSpPr>
          <p:nvPr>
            <p:ph type="subTitle" idx="1"/>
          </p:nvPr>
        </p:nvSpPr>
        <p:spPr/>
        <p:txBody>
          <a:bodyPr/>
          <a:lstStyle/>
          <a:p>
            <a:r>
              <a:rPr lang="en-US" dirty="0" smtClean="0"/>
              <a:t>Chapter 5, Section 4</a:t>
            </a:r>
            <a:endParaRPr lang="en-US" dirty="0"/>
          </a:p>
        </p:txBody>
      </p:sp>
    </p:spTree>
    <p:extLst>
      <p:ext uri="{BB962C8B-B14F-4D97-AF65-F5344CB8AC3E}">
        <p14:creationId xmlns:p14="http://schemas.microsoft.com/office/powerpoint/2010/main" val="1177444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Phillip II</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lnSpcReduction="20000"/>
          </a:bodyPr>
          <a:lstStyle/>
          <a:p>
            <a:r>
              <a:rPr lang="en-US" dirty="0" smtClean="0"/>
              <a:t>Peloponnesian War weakened several Greek city-states.</a:t>
            </a:r>
          </a:p>
          <a:p>
            <a:r>
              <a:rPr lang="en-US" dirty="0" smtClean="0"/>
              <a:t>King Phillip II from nearby Macedonia was a brilliant general and ruthless politician – saw opportunity to conquer neighboring areas, including Greek states.</a:t>
            </a:r>
          </a:p>
          <a:p>
            <a:r>
              <a:rPr lang="en-US" dirty="0" smtClean="0"/>
              <a:t>Organized men into well-trained army; used phalanx formation to break through enemy lines and cavalry to crush opponents.</a:t>
            </a:r>
            <a:endParaRPr lang="en-US" dirty="0"/>
          </a:p>
        </p:txBody>
      </p:sp>
      <p:pic>
        <p:nvPicPr>
          <p:cNvPr id="1026" name="Picture 2" descr="http://media.web.britannica.com/eb-media/10/128510-004-88A00A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10145"/>
            <a:ext cx="3314700" cy="433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11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Macedonia</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Located just north of Greece.</a:t>
            </a:r>
          </a:p>
          <a:p>
            <a:r>
              <a:rPr lang="en-US" dirty="0" smtClean="0"/>
              <a:t>Rough terrain and cold climate; Macedonians were hardy people.</a:t>
            </a:r>
          </a:p>
          <a:p>
            <a:r>
              <a:rPr lang="en-US" dirty="0" smtClean="0"/>
              <a:t>Saw themselves as Greek, but Greeks looked down on them.</a:t>
            </a:r>
          </a:p>
          <a:p>
            <a:r>
              <a:rPr lang="en-US" dirty="0" smtClean="0"/>
              <a:t>Were not able to unite against King Phillip; defeated by Macedonians.</a:t>
            </a:r>
          </a:p>
          <a:p>
            <a:endParaRPr lang="en-US" dirty="0"/>
          </a:p>
        </p:txBody>
      </p:sp>
      <p:pic>
        <p:nvPicPr>
          <p:cNvPr id="1028" name="Picture 4" descr="http://www.ancientmacedonia.com/BEFORE_PHILI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962" y="1524000"/>
            <a:ext cx="4211456" cy="468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63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Alexander the Great</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Son of Phillip II of Macedonia</a:t>
            </a:r>
          </a:p>
          <a:p>
            <a:r>
              <a:rPr lang="en-US" dirty="0" smtClean="0"/>
              <a:t>Once taught by Aristotle.</a:t>
            </a:r>
          </a:p>
          <a:p>
            <a:r>
              <a:rPr lang="en-US" dirty="0" smtClean="0"/>
              <a:t>Military training taught him to ride horses, use weapons and command troops.</a:t>
            </a:r>
          </a:p>
          <a:p>
            <a:r>
              <a:rPr lang="en-US" dirty="0" smtClean="0"/>
              <a:t>Conquered lands from Greek to Indus Valley, including Persia.</a:t>
            </a:r>
          </a:p>
          <a:p>
            <a:endParaRPr lang="en-US" dirty="0"/>
          </a:p>
        </p:txBody>
      </p:sp>
      <p:pic>
        <p:nvPicPr>
          <p:cNvPr id="2052" name="Picture 4" descr="http://upload.wikimedia.org/wikipedia/commons/thumb/a/ac/BattleofIssus333BC-mosaic-detail1.jpg/220px-BattleofIssus333BC-mosaic-deta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869" y="1219200"/>
            <a:ext cx="352926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lwaysproventrue.files.wordpress.com/2011/10/alexander-the-great-empire-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9877" y="3733800"/>
            <a:ext cx="441524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23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King of Persia at time of Alexander the Great.</a:t>
            </a:r>
          </a:p>
          <a:p>
            <a:r>
              <a:rPr lang="en-US" dirty="0" smtClean="0"/>
              <a:t>Raised huge army (50,000 – 75,000 men)</a:t>
            </a:r>
          </a:p>
          <a:p>
            <a:r>
              <a:rPr lang="en-US" dirty="0" smtClean="0"/>
              <a:t>Persian army unable to defend themselves against Alexander; gave over control of Anatolia.</a:t>
            </a:r>
          </a:p>
          <a:p>
            <a:endParaRPr lang="en-US" dirty="0" smtClean="0"/>
          </a:p>
        </p:txBody>
      </p:sp>
      <p:sp>
        <p:nvSpPr>
          <p:cNvPr id="3" name="Title 2"/>
          <p:cNvSpPr>
            <a:spLocks noGrp="1"/>
          </p:cNvSpPr>
          <p:nvPr>
            <p:ph type="title"/>
          </p:nvPr>
        </p:nvSpPr>
        <p:spPr/>
        <p:txBody>
          <a:bodyPr/>
          <a:lstStyle/>
          <a:p>
            <a:r>
              <a:rPr lang="en-US" dirty="0" smtClean="0"/>
              <a:t>Darius III</a:t>
            </a:r>
            <a:endParaRPr lang="en-US" dirty="0"/>
          </a:p>
        </p:txBody>
      </p:sp>
      <p:pic>
        <p:nvPicPr>
          <p:cNvPr id="3074" name="Picture 2" descr="http://spchumanities.files.wordpress.com/2012/11/pictu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359727"/>
            <a:ext cx="5410201" cy="306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41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286962"/>
          </a:xfrm>
        </p:spPr>
        <p:txBody>
          <a:bodyPr>
            <a:normAutofit/>
          </a:bodyPr>
          <a:lstStyle/>
          <a:p>
            <a:r>
              <a:rPr lang="en-US" dirty="0" smtClean="0"/>
              <a:t>Classical Greece:</a:t>
            </a:r>
            <a:br>
              <a:rPr lang="en-US" dirty="0" smtClean="0"/>
            </a:br>
            <a:r>
              <a:rPr lang="en-US" dirty="0" smtClean="0"/>
              <a:t>The Spread of </a:t>
            </a:r>
            <a:br>
              <a:rPr lang="en-US" dirty="0" smtClean="0"/>
            </a:br>
            <a:r>
              <a:rPr lang="en-US" dirty="0" smtClean="0"/>
              <a:t>Hellenistic Culture</a:t>
            </a:r>
            <a:endParaRPr lang="en-US" dirty="0"/>
          </a:p>
        </p:txBody>
      </p:sp>
      <p:sp>
        <p:nvSpPr>
          <p:cNvPr id="3" name="Subtitle 2"/>
          <p:cNvSpPr>
            <a:spLocks noGrp="1"/>
          </p:cNvSpPr>
          <p:nvPr>
            <p:ph type="subTitle" idx="1"/>
          </p:nvPr>
        </p:nvSpPr>
        <p:spPr/>
        <p:txBody>
          <a:bodyPr/>
          <a:lstStyle/>
          <a:p>
            <a:r>
              <a:rPr lang="en-US" dirty="0" smtClean="0"/>
              <a:t>Chapter 5, Section 5</a:t>
            </a:r>
            <a:endParaRPr lang="en-US" dirty="0"/>
          </a:p>
        </p:txBody>
      </p:sp>
    </p:spTree>
    <p:extLst>
      <p:ext uri="{BB962C8B-B14F-4D97-AF65-F5344CB8AC3E}">
        <p14:creationId xmlns:p14="http://schemas.microsoft.com/office/powerpoint/2010/main" val="935896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Hellenistic</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lnSpcReduction="10000"/>
          </a:bodyPr>
          <a:lstStyle/>
          <a:p>
            <a:r>
              <a:rPr lang="en-US" dirty="0" smtClean="0"/>
              <a:t>As result of Alexander’s ambitions, Greek culture became widely spread.</a:t>
            </a:r>
          </a:p>
          <a:p>
            <a:r>
              <a:rPr lang="en-US" dirty="0" smtClean="0"/>
              <a:t>Blended with Egyptian, Persian and Indian influences – known as Hellenistic culture.</a:t>
            </a:r>
          </a:p>
          <a:p>
            <a:r>
              <a:rPr lang="en-US" b="1" i="1" dirty="0" smtClean="0"/>
              <a:t>Koine</a:t>
            </a:r>
            <a:r>
              <a:rPr lang="en-US" dirty="0" smtClean="0"/>
              <a:t>  - blending of languages - </a:t>
            </a:r>
            <a:r>
              <a:rPr lang="en-US" dirty="0"/>
              <a:t>became common </a:t>
            </a:r>
            <a:r>
              <a:rPr lang="en-US" dirty="0" smtClean="0"/>
              <a:t>language.</a:t>
            </a:r>
          </a:p>
          <a:p>
            <a:pPr lvl="1"/>
            <a:r>
              <a:rPr lang="en-US" dirty="0" smtClean="0"/>
              <a:t>Allowed communication between diverse cultures; encouraged trade and blending of cultures.</a:t>
            </a:r>
          </a:p>
          <a:p>
            <a:endParaRPr lang="en-US" dirty="0"/>
          </a:p>
        </p:txBody>
      </p:sp>
      <p:pic>
        <p:nvPicPr>
          <p:cNvPr id="4098" name="Picture 2" descr="http://ancientcoinsforeducation.org/gallery2/d/358-3/Hellenistic+World+240BC+Alexander_s+Gener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836" y="3021104"/>
            <a:ext cx="4654930" cy="35061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greekhouseoffonts.com/images/The_Greek_Alphabet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5144" y="609600"/>
            <a:ext cx="3402350" cy="226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3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Myth</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Greeks developed rich mythology.</a:t>
            </a:r>
          </a:p>
          <a:p>
            <a:r>
              <a:rPr lang="en-US" dirty="0" smtClean="0"/>
              <a:t>Stories about </a:t>
            </a:r>
            <a:r>
              <a:rPr lang="en-US" dirty="0"/>
              <a:t>G</a:t>
            </a:r>
            <a:r>
              <a:rPr lang="en-US" dirty="0" smtClean="0"/>
              <a:t>reek gods.</a:t>
            </a:r>
          </a:p>
          <a:p>
            <a:r>
              <a:rPr lang="en-US" dirty="0" smtClean="0"/>
              <a:t>Used to explain mysteries of nature and power of human passion.</a:t>
            </a:r>
            <a:endParaRPr lang="en-US" dirty="0"/>
          </a:p>
        </p:txBody>
      </p:sp>
      <p:pic>
        <p:nvPicPr>
          <p:cNvPr id="4100" name="Picture 4" descr="greek gods gods goodies greek mythology 223x300, Greek Gods List, Zeus images Zeus greek god Zeus God zeus Prometheus Poseidon pictures of zeus Greek Mythology Greek Gods List greek gods images greek gods figure Greek Goddesses God Of War god of the gods Demeter ">
            <a:hlinkClick r:id="rId2" tooltip="greek gods and greek goddess; gods-goodies--greek-mythology--greek-goddess--zeus--apollo--electra--poseidon--hades--aphrodite--athen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45126"/>
            <a:ext cx="4057627" cy="545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503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Alexandria</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lnSpcReduction="10000"/>
          </a:bodyPr>
          <a:lstStyle/>
          <a:p>
            <a:r>
              <a:rPr lang="en-US" dirty="0" smtClean="0"/>
              <a:t>Egyptian city that became center for  commerce and Hellenistic civilization.</a:t>
            </a:r>
          </a:p>
          <a:p>
            <a:r>
              <a:rPr lang="en-US" dirty="0" smtClean="0"/>
              <a:t>Strategically situated on western edge of Nile delta; trade ships from all over.</a:t>
            </a:r>
          </a:p>
          <a:p>
            <a:r>
              <a:rPr lang="en-US" dirty="0" smtClean="0"/>
              <a:t>Beautiful city – broad avenues lined with statues; magnificent palaces, stone lighthouse, museum, library, etc. </a:t>
            </a:r>
            <a:endParaRPr lang="en-US" dirty="0"/>
          </a:p>
        </p:txBody>
      </p:sp>
      <p:pic>
        <p:nvPicPr>
          <p:cNvPr id="5122" name="Picture 2" descr="http://2.bp.blogspot.com/-xJ8cQlYi7yU/UGRuZ8BonAI/AAAAAAAAAR4/UaX-chG9vjQ/s1600/old-7-wonders-lighthouse-alexandria-egypt_18309_600x450.jpg"/>
          <p:cNvPicPr>
            <a:picLocks noChangeAspect="1" noChangeArrowheads="1"/>
          </p:cNvPicPr>
          <p:nvPr/>
        </p:nvPicPr>
        <p:blipFill rotWithShape="1">
          <a:blip r:embed="rId2">
            <a:extLst>
              <a:ext uri="{28A0092B-C50C-407E-A947-70E740481C1C}">
                <a14:useLocalDpi xmlns:a14="http://schemas.microsoft.com/office/drawing/2010/main" val="0"/>
              </a:ext>
            </a:extLst>
          </a:blip>
          <a:srcRect b="10823"/>
          <a:stretch/>
        </p:blipFill>
        <p:spPr bwMode="auto">
          <a:xfrm>
            <a:off x="4662054" y="3810000"/>
            <a:ext cx="4114800" cy="25686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24.media.tumblr.com/tumblr_m6nf0kCtNA1ryfiva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054" y="616526"/>
            <a:ext cx="4011770" cy="26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69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Euclid</a:t>
            </a:r>
            <a:endParaRPr lang="en-US" dirty="0"/>
          </a:p>
        </p:txBody>
      </p:sp>
      <p:sp>
        <p:nvSpPr>
          <p:cNvPr id="5" name="Content Placeholder 4"/>
          <p:cNvSpPr>
            <a:spLocks noGrp="1"/>
          </p:cNvSpPr>
          <p:nvPr>
            <p:ph sz="quarter" idx="2"/>
          </p:nvPr>
        </p:nvSpPr>
        <p:spPr/>
        <p:txBody>
          <a:bodyPr/>
          <a:lstStyle/>
          <a:p>
            <a:r>
              <a:rPr lang="en-US" dirty="0" smtClean="0"/>
              <a:t>Mathematician whose work still forms basis of geometry courses.</a:t>
            </a:r>
          </a:p>
          <a:p>
            <a:r>
              <a:rPr lang="en-US" dirty="0" smtClean="0"/>
              <a:t>Also became basis of Pythagorean Theorem.  </a:t>
            </a:r>
          </a:p>
          <a:p>
            <a:endParaRPr lang="en-US" dirty="0"/>
          </a:p>
        </p:txBody>
      </p:sp>
      <p:pic>
        <p:nvPicPr>
          <p:cNvPr id="6148" name="Picture 4" descr="http://www.crystalinks.com/eucl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328" y="1219200"/>
            <a:ext cx="3148672" cy="49781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gogeometry.com/geometry/euclid_book_ii_word_cloud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60740"/>
            <a:ext cx="4267200" cy="243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0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Archimedes</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Gifted scientist who studied in Alexandria.</a:t>
            </a:r>
          </a:p>
          <a:p>
            <a:r>
              <a:rPr lang="en-US" dirty="0" smtClean="0"/>
              <a:t>Accurately estimated value of pi (</a:t>
            </a:r>
            <a:r>
              <a:rPr lang="el-GR" b="1" dirty="0" smtClean="0"/>
              <a:t>Π</a:t>
            </a:r>
            <a:r>
              <a:rPr lang="en-US" dirty="0" smtClean="0"/>
              <a:t>) and law of the lever.</a:t>
            </a:r>
          </a:p>
          <a:p>
            <a:r>
              <a:rPr lang="en-US" dirty="0" smtClean="0"/>
              <a:t>Invented </a:t>
            </a:r>
          </a:p>
          <a:p>
            <a:pPr lvl="1"/>
            <a:r>
              <a:rPr lang="en-US" dirty="0" smtClean="0"/>
              <a:t>screw pump to raise water </a:t>
            </a:r>
          </a:p>
          <a:p>
            <a:pPr lvl="1"/>
            <a:r>
              <a:rPr lang="en-US" dirty="0" smtClean="0"/>
              <a:t>compound pulley to lift heavy objects</a:t>
            </a:r>
          </a:p>
          <a:p>
            <a:endParaRPr lang="en-US" dirty="0"/>
          </a:p>
        </p:txBody>
      </p:sp>
      <p:pic>
        <p:nvPicPr>
          <p:cNvPr id="7170" name="Picture 2" descr="http://www.the-business-of-patents.com/images/claw_laz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33399"/>
            <a:ext cx="4309630" cy="33620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ancientgreece.com/media/img/archime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324826"/>
            <a:ext cx="2091692" cy="27919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thumb/8/82/Archimedes_screw.JPG/220px-Archimedes_scr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038600"/>
            <a:ext cx="230472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88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Colossus of Rhodes</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Largest known Hellenistic sculpture.</a:t>
            </a:r>
          </a:p>
          <a:p>
            <a:r>
              <a:rPr lang="en-US" dirty="0" smtClean="0"/>
              <a:t>Bronze statue more than 100 feet high.</a:t>
            </a:r>
          </a:p>
          <a:p>
            <a:r>
              <a:rPr lang="en-US" dirty="0" smtClean="0"/>
              <a:t>One of seven wonders of ancient world.</a:t>
            </a:r>
          </a:p>
          <a:p>
            <a:r>
              <a:rPr lang="en-US" dirty="0" smtClean="0"/>
              <a:t>Sculpture destroyed by earthquake about    225 B.C.</a:t>
            </a:r>
            <a:endParaRPr lang="en-US" dirty="0"/>
          </a:p>
        </p:txBody>
      </p:sp>
      <p:pic>
        <p:nvPicPr>
          <p:cNvPr id="8198" name="Picture 6" descr="http://www.faculty.fairfield.edu/jmac/rs/7coloss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35183"/>
            <a:ext cx="3055595" cy="3444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etc.usf.edu/clipart/2900/2981/colossus_1_l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1224442"/>
            <a:ext cx="2442263" cy="361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90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Greco-Roman Culture</a:t>
            </a:r>
            <a:endParaRPr lang="en-US" dirty="0"/>
          </a:p>
        </p:txBody>
      </p:sp>
      <p:sp>
        <p:nvSpPr>
          <p:cNvPr id="6" name="Content Placeholder 5"/>
          <p:cNvSpPr>
            <a:spLocks noGrp="1"/>
          </p:cNvSpPr>
          <p:nvPr>
            <p:ph sz="quarter" idx="2"/>
          </p:nvPr>
        </p:nvSpPr>
        <p:spPr>
          <a:xfrm>
            <a:off x="457200" y="1444294"/>
            <a:ext cx="4040188" cy="4727906"/>
          </a:xfrm>
        </p:spPr>
        <p:txBody>
          <a:bodyPr>
            <a:normAutofit/>
          </a:bodyPr>
          <a:lstStyle/>
          <a:p>
            <a:r>
              <a:rPr lang="en-US" dirty="0" smtClean="0"/>
              <a:t>Romans overcame Greeks, but deeply admired Greek accomplishments in art, architecture, literature and philosophy.</a:t>
            </a:r>
          </a:p>
          <a:p>
            <a:r>
              <a:rPr lang="en-US" dirty="0" smtClean="0"/>
              <a:t>Mixing elements of Greek, Roman and Hellenistic culture is called </a:t>
            </a:r>
            <a:r>
              <a:rPr lang="en-US" b="1" i="1" dirty="0" smtClean="0"/>
              <a:t>Greco-Roman culture</a:t>
            </a:r>
            <a:r>
              <a:rPr lang="en-US" dirty="0" smtClean="0"/>
              <a:t>.</a:t>
            </a:r>
            <a:endParaRPr lang="en-US" dirty="0"/>
          </a:p>
        </p:txBody>
      </p:sp>
      <p:pic>
        <p:nvPicPr>
          <p:cNvPr id="5122" name="Picture 2" descr="http://www.fashion-reply.com/img/ox/ancient-rome-architecture-and-engineering/ancient-roman-aqueduct-plumb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44490"/>
          <a:stretch/>
        </p:blipFill>
        <p:spPr bwMode="auto">
          <a:xfrm>
            <a:off x="4191000" y="1600200"/>
            <a:ext cx="471872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73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The Roman Republic</a:t>
            </a:r>
            <a:endParaRPr lang="en-US" dirty="0"/>
          </a:p>
        </p:txBody>
      </p:sp>
      <p:sp>
        <p:nvSpPr>
          <p:cNvPr id="3" name="Subtitle 2"/>
          <p:cNvSpPr>
            <a:spLocks noGrp="1"/>
          </p:cNvSpPr>
          <p:nvPr>
            <p:ph type="subTitle" idx="1"/>
          </p:nvPr>
        </p:nvSpPr>
        <p:spPr/>
        <p:txBody>
          <a:bodyPr/>
          <a:lstStyle/>
          <a:p>
            <a:r>
              <a:rPr lang="en-US" dirty="0" smtClean="0"/>
              <a:t>Chapter 6, Section 1</a:t>
            </a:r>
            <a:endParaRPr lang="en-US" dirty="0"/>
          </a:p>
        </p:txBody>
      </p:sp>
    </p:spTree>
    <p:extLst>
      <p:ext uri="{BB962C8B-B14F-4D97-AF65-F5344CB8AC3E}">
        <p14:creationId xmlns:p14="http://schemas.microsoft.com/office/powerpoint/2010/main" val="2002828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Republic</a:t>
            </a:r>
            <a:endParaRPr lang="en-US" dirty="0"/>
          </a:p>
        </p:txBody>
      </p:sp>
      <p:sp>
        <p:nvSpPr>
          <p:cNvPr id="6" name="Content Placeholder 5"/>
          <p:cNvSpPr>
            <a:spLocks noGrp="1"/>
          </p:cNvSpPr>
          <p:nvPr>
            <p:ph sz="quarter" idx="2"/>
          </p:nvPr>
        </p:nvSpPr>
        <p:spPr>
          <a:xfrm>
            <a:off x="457200" y="1444294"/>
            <a:ext cx="4040188" cy="4727906"/>
          </a:xfrm>
        </p:spPr>
        <p:txBody>
          <a:bodyPr>
            <a:normAutofit/>
          </a:bodyPr>
          <a:lstStyle/>
          <a:p>
            <a:r>
              <a:rPr lang="en-US" dirty="0" smtClean="0"/>
              <a:t>Latin phrase means “public affairs”.</a:t>
            </a:r>
          </a:p>
          <a:p>
            <a:r>
              <a:rPr lang="en-US" dirty="0" smtClean="0"/>
              <a:t>Form of government established in Rome to replace tyrant king.</a:t>
            </a:r>
          </a:p>
          <a:p>
            <a:r>
              <a:rPr lang="en-US" dirty="0" smtClean="0"/>
              <a:t>Power rests with citizens who have right to vote for their leaders.</a:t>
            </a:r>
          </a:p>
          <a:p>
            <a:r>
              <a:rPr lang="en-US" dirty="0" smtClean="0"/>
              <a:t>Voting rights in Rome granted to free-born male citizens.</a:t>
            </a:r>
          </a:p>
          <a:p>
            <a:endParaRPr lang="en-US" dirty="0"/>
          </a:p>
        </p:txBody>
      </p:sp>
      <p:pic>
        <p:nvPicPr>
          <p:cNvPr id="3076" name="Picture 4" descr="http://2.bp.blogspot.com/_jj0kBBTACrg/SQSz0cuODwI/AAAAAAAAAHI/8PBxS0GMAwQ/S692/RomanGov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052997"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933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One of two groups of Romans who struggled for power. </a:t>
            </a:r>
          </a:p>
          <a:p>
            <a:r>
              <a:rPr lang="en-US" dirty="0" smtClean="0"/>
              <a:t>Consisted of wealthy landowners.</a:t>
            </a:r>
          </a:p>
          <a:p>
            <a:r>
              <a:rPr lang="en-US" dirty="0" smtClean="0"/>
              <a:t>Hold most of the power in Rome.</a:t>
            </a:r>
          </a:p>
          <a:p>
            <a:r>
              <a:rPr lang="en-US" dirty="0" smtClean="0"/>
              <a:t>Inherited power and social status.</a:t>
            </a:r>
          </a:p>
        </p:txBody>
      </p:sp>
      <p:sp>
        <p:nvSpPr>
          <p:cNvPr id="2" name="Title 1"/>
          <p:cNvSpPr>
            <a:spLocks noGrp="1"/>
          </p:cNvSpPr>
          <p:nvPr>
            <p:ph type="title"/>
          </p:nvPr>
        </p:nvSpPr>
        <p:spPr/>
        <p:txBody>
          <a:bodyPr/>
          <a:lstStyle/>
          <a:p>
            <a:r>
              <a:rPr lang="en-US" dirty="0" smtClean="0"/>
              <a:t>Patricians</a:t>
            </a:r>
            <a:endParaRPr lang="en-US" dirty="0"/>
          </a:p>
        </p:txBody>
      </p:sp>
      <p:pic>
        <p:nvPicPr>
          <p:cNvPr id="7172" name="Picture 4" descr="http://www.markville.ss.yrdsb.edu.on.ca/projects/classof2008/chong2/munro/patricia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7600"/>
            <a:ext cx="3962400" cy="291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00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Plebeians</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lnSpcReduction="20000"/>
          </a:bodyPr>
          <a:lstStyle/>
          <a:p>
            <a:r>
              <a:rPr lang="en-US" dirty="0" smtClean="0"/>
              <a:t>One of two groups of Romans who struggled for power. </a:t>
            </a:r>
          </a:p>
          <a:p>
            <a:r>
              <a:rPr lang="en-US" dirty="0" smtClean="0"/>
              <a:t>Made up majority of population.</a:t>
            </a:r>
          </a:p>
          <a:p>
            <a:r>
              <a:rPr lang="en-US" dirty="0" smtClean="0"/>
              <a:t>Consisted of citizens with right to vote.</a:t>
            </a:r>
            <a:endParaRPr lang="en-US" dirty="0"/>
          </a:p>
          <a:p>
            <a:r>
              <a:rPr lang="en-US" dirty="0" smtClean="0"/>
              <a:t>Included common farmers, artisans and merchants. </a:t>
            </a:r>
            <a:endParaRPr lang="en-US" dirty="0"/>
          </a:p>
          <a:p>
            <a:r>
              <a:rPr lang="en-US" dirty="0" smtClean="0"/>
              <a:t>Barred by law to hold most powerful positions.</a:t>
            </a:r>
          </a:p>
          <a:p>
            <a:r>
              <a:rPr lang="en-US" dirty="0" smtClean="0"/>
              <a:t>The Plebeian Council was also called the </a:t>
            </a:r>
            <a:r>
              <a:rPr lang="en-US" i="1" dirty="0" smtClean="0"/>
              <a:t>Peoples Assembly.</a:t>
            </a:r>
          </a:p>
          <a:p>
            <a:endParaRPr lang="en-US" dirty="0"/>
          </a:p>
        </p:txBody>
      </p:sp>
      <p:pic>
        <p:nvPicPr>
          <p:cNvPr id="8194" name="Picture 2" descr="http://www.markville.ss.yrdsb.edu.on.ca/projects/classof2008/chong2/munro/plebei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7926"/>
            <a:ext cx="3719128" cy="26956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markville.ss.yrdsb.edu.on.ca/projects/classof2008/chong2/munro/Romangov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3275232"/>
            <a:ext cx="3109528" cy="320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998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Tribune</a:t>
            </a:r>
            <a:endParaRPr lang="en-US" dirty="0"/>
          </a:p>
        </p:txBody>
      </p:sp>
      <p:sp>
        <p:nvSpPr>
          <p:cNvPr id="4" name="Text Placeholder 3"/>
          <p:cNvSpPr>
            <a:spLocks noGrp="1"/>
          </p:cNvSpPr>
          <p:nvPr>
            <p:ph type="body" sz="half" idx="3"/>
          </p:nvPr>
        </p:nvSpPr>
        <p:spPr>
          <a:xfrm>
            <a:off x="4759036" y="5638800"/>
            <a:ext cx="4041775" cy="762000"/>
          </a:xfrm>
        </p:spPr>
        <p:txBody>
          <a:bodyPr>
            <a:normAutofit/>
          </a:bodyPr>
          <a:lstStyle/>
          <a:p>
            <a:pPr algn="ctr"/>
            <a:r>
              <a:rPr lang="en-US" sz="1600" b="1" dirty="0" smtClean="0"/>
              <a:t>Roman Law Code was called </a:t>
            </a:r>
          </a:p>
          <a:p>
            <a:pPr algn="ctr"/>
            <a:r>
              <a:rPr lang="en-US" sz="1600" b="1" dirty="0" smtClean="0"/>
              <a:t>the Twelve Tables. </a:t>
            </a:r>
            <a:endParaRPr lang="en-US" sz="1600" b="1" dirty="0"/>
          </a:p>
        </p:txBody>
      </p:sp>
      <p:sp>
        <p:nvSpPr>
          <p:cNvPr id="5" name="Content Placeholder 4"/>
          <p:cNvSpPr>
            <a:spLocks noGrp="1"/>
          </p:cNvSpPr>
          <p:nvPr>
            <p:ph sz="quarter" idx="2"/>
          </p:nvPr>
        </p:nvSpPr>
        <p:spPr>
          <a:xfrm>
            <a:off x="457200" y="1444294"/>
            <a:ext cx="4040188" cy="4727906"/>
          </a:xfrm>
        </p:spPr>
        <p:txBody>
          <a:bodyPr>
            <a:normAutofit fontScale="92500" lnSpcReduction="10000"/>
          </a:bodyPr>
          <a:lstStyle/>
          <a:p>
            <a:r>
              <a:rPr lang="en-US" dirty="0" smtClean="0"/>
              <a:t>Plebeians were given right permission to form own assembly.</a:t>
            </a:r>
          </a:p>
          <a:p>
            <a:r>
              <a:rPr lang="en-US" dirty="0" smtClean="0"/>
              <a:t>Elected representatives were called tribunes.</a:t>
            </a:r>
          </a:p>
          <a:p>
            <a:r>
              <a:rPr lang="en-US" dirty="0" smtClean="0"/>
              <a:t>Protected plebeians from unfair acts of patrician officials.</a:t>
            </a:r>
          </a:p>
          <a:p>
            <a:r>
              <a:rPr lang="en-US" dirty="0" smtClean="0"/>
              <a:t>Important victory was to force creation of written law code: </a:t>
            </a:r>
          </a:p>
          <a:p>
            <a:pPr lvl="1"/>
            <a:r>
              <a:rPr lang="en-US" dirty="0" smtClean="0"/>
              <a:t>Called </a:t>
            </a:r>
            <a:r>
              <a:rPr lang="en-US" b="1" i="1" dirty="0" smtClean="0"/>
              <a:t>Twelve Tables</a:t>
            </a:r>
          </a:p>
          <a:p>
            <a:pPr lvl="1"/>
            <a:r>
              <a:rPr lang="en-US" dirty="0" smtClean="0"/>
              <a:t>Later formed basis of Roman Law.</a:t>
            </a:r>
            <a:endParaRPr lang="en-US" dirty="0"/>
          </a:p>
        </p:txBody>
      </p:sp>
      <p:pic>
        <p:nvPicPr>
          <p:cNvPr id="9220" name="Picture 4" descr="http://www.crystalinks.com/RomeSenato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51709"/>
            <a:ext cx="3962400" cy="388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7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Family Tree of Zeus</a:t>
            </a:r>
            <a:endParaRPr lang="en-US" dirty="0"/>
          </a:p>
        </p:txBody>
      </p:sp>
      <p:pic>
        <p:nvPicPr>
          <p:cNvPr id="1028" name="Picture 4" descr="zeuss family, Zeus Family Tree, zeus children zeus photos zeus life zeus family tree zeus cartoon zeus birth olympus gods hera family tree Greek Mythology greek gods gree gods images for kids Father of God ">
            <a:hlinkClick r:id="rId2" tooltip="zeus-famil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408114" cy="478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16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a:t>
            </a:r>
            <a:endParaRPr lang="en-US" dirty="0"/>
          </a:p>
        </p:txBody>
      </p:sp>
      <p:sp>
        <p:nvSpPr>
          <p:cNvPr id="4" name="Text Placeholder 3"/>
          <p:cNvSpPr>
            <a:spLocks noGrp="1"/>
          </p:cNvSpPr>
          <p:nvPr>
            <p:ph type="body" sz="half" idx="3"/>
          </p:nvPr>
        </p:nvSpPr>
        <p:spPr>
          <a:xfrm>
            <a:off x="4645026" y="5410200"/>
            <a:ext cx="4194174" cy="838200"/>
          </a:xfrm>
        </p:spPr>
        <p:txBody>
          <a:bodyPr>
            <a:normAutofit/>
          </a:bodyPr>
          <a:lstStyle/>
          <a:p>
            <a:pPr algn="ctr"/>
            <a:r>
              <a:rPr lang="en-US" sz="1600" b="1" dirty="0" smtClean="0"/>
              <a:t>Roman </a:t>
            </a:r>
            <a:r>
              <a:rPr lang="en-US" sz="1600" b="1" dirty="0"/>
              <a:t>Consul Titus </a:t>
            </a:r>
            <a:r>
              <a:rPr lang="en-US" sz="1600" b="1" dirty="0" smtClean="0"/>
              <a:t/>
            </a:r>
            <a:br>
              <a:rPr lang="en-US" sz="1600" b="1" dirty="0" smtClean="0"/>
            </a:br>
            <a:r>
              <a:rPr lang="en-US" sz="1600" b="1" dirty="0" smtClean="0"/>
              <a:t>Manlius </a:t>
            </a:r>
            <a:r>
              <a:rPr lang="en-US" sz="1600" b="1" dirty="0"/>
              <a:t>Torquatus </a:t>
            </a:r>
            <a:endParaRPr lang="en-US" sz="1600" b="1" dirty="0" smtClean="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Rome had two officials called </a:t>
            </a:r>
            <a:r>
              <a:rPr lang="en-US" b="1" i="1" dirty="0" smtClean="0"/>
              <a:t>consuls</a:t>
            </a:r>
            <a:r>
              <a:rPr lang="en-US" dirty="0" smtClean="0"/>
              <a:t>.</a:t>
            </a:r>
          </a:p>
          <a:p>
            <a:r>
              <a:rPr lang="en-US" dirty="0" smtClean="0"/>
              <a:t>Like kings commanded army and directed government.</a:t>
            </a:r>
          </a:p>
          <a:p>
            <a:r>
              <a:rPr lang="en-US" dirty="0" smtClean="0"/>
              <a:t>Power was limited:</a:t>
            </a:r>
          </a:p>
          <a:p>
            <a:pPr lvl="1"/>
            <a:r>
              <a:rPr lang="en-US" dirty="0" smtClean="0"/>
              <a:t>Term one year</a:t>
            </a:r>
          </a:p>
          <a:p>
            <a:pPr lvl="1"/>
            <a:r>
              <a:rPr lang="en-US" dirty="0" smtClean="0"/>
              <a:t>Not elected consul again for 10 years</a:t>
            </a:r>
          </a:p>
          <a:p>
            <a:pPr lvl="1"/>
            <a:r>
              <a:rPr lang="en-US" dirty="0" smtClean="0"/>
              <a:t>One consul could overrule the other</a:t>
            </a:r>
            <a:endParaRPr lang="en-US" dirty="0"/>
          </a:p>
        </p:txBody>
      </p:sp>
      <p:sp>
        <p:nvSpPr>
          <p:cNvPr id="7" name="Rectangle 6"/>
          <p:cNvSpPr/>
          <p:nvPr/>
        </p:nvSpPr>
        <p:spPr>
          <a:xfrm>
            <a:off x="4442798" y="3244334"/>
            <a:ext cx="258404" cy="369332"/>
          </a:xfrm>
          <a:prstGeom prst="rect">
            <a:avLst/>
          </a:prstGeom>
        </p:spPr>
        <p:txBody>
          <a:bodyPr wrap="none">
            <a:spAutoFit/>
          </a:bodyPr>
          <a:lstStyle/>
          <a:p>
            <a:r>
              <a:rPr lang="en-US" dirty="0"/>
              <a:t> </a:t>
            </a:r>
          </a:p>
        </p:txBody>
      </p:sp>
      <p:pic>
        <p:nvPicPr>
          <p:cNvPr id="1030" name="Picture 6" descr="http://a1.ec-images.myspacecdn.com/images02/2/6183011661754c15bf5ffaf24d9b6fc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637" y="1529684"/>
            <a:ext cx="4026199" cy="379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431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Aristocratic branch of Roman government.</a:t>
            </a:r>
          </a:p>
          <a:p>
            <a:r>
              <a:rPr lang="en-US" dirty="0" smtClean="0"/>
              <a:t>300 members chosen from upper class.</a:t>
            </a:r>
          </a:p>
          <a:p>
            <a:r>
              <a:rPr lang="en-US" dirty="0" smtClean="0"/>
              <a:t>Had legislative and administrative powers.</a:t>
            </a:r>
          </a:p>
          <a:p>
            <a:r>
              <a:rPr lang="en-US" dirty="0" smtClean="0"/>
              <a:t>Influenced foreign and domestic policy.</a:t>
            </a:r>
          </a:p>
          <a:p>
            <a:r>
              <a:rPr lang="en-US" dirty="0" smtClean="0"/>
              <a:t>Later plebeians were allowed to join senate.</a:t>
            </a:r>
            <a:endParaRPr lang="en-US" dirty="0"/>
          </a:p>
        </p:txBody>
      </p:sp>
      <p:pic>
        <p:nvPicPr>
          <p:cNvPr id="4100" name="Picture 4" descr="http://djacobs.pbworks.com/f/1306987835/Roman%20Sen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5845" y="1752600"/>
            <a:ext cx="445031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396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Dictator</a:t>
            </a:r>
            <a:endParaRPr lang="en-US" dirty="0"/>
          </a:p>
        </p:txBody>
      </p:sp>
      <p:sp>
        <p:nvSpPr>
          <p:cNvPr id="4" name="Text Placeholder 3"/>
          <p:cNvSpPr>
            <a:spLocks noGrp="1"/>
          </p:cNvSpPr>
          <p:nvPr>
            <p:ph type="body" sz="half" idx="3"/>
          </p:nvPr>
        </p:nvSpPr>
        <p:spPr>
          <a:xfrm>
            <a:off x="4702137" y="4724400"/>
            <a:ext cx="4041775" cy="762000"/>
          </a:xfrm>
        </p:spPr>
        <p:txBody>
          <a:bodyPr>
            <a:normAutofit/>
          </a:bodyPr>
          <a:lstStyle/>
          <a:p>
            <a:pPr algn="ctr"/>
            <a:r>
              <a:rPr lang="en-US" sz="1600" b="1" dirty="0"/>
              <a:t>Vercingetorix surrenders to Caesar </a:t>
            </a:r>
          </a:p>
        </p:txBody>
      </p:sp>
      <p:sp>
        <p:nvSpPr>
          <p:cNvPr id="5" name="Content Placeholder 4"/>
          <p:cNvSpPr>
            <a:spLocks noGrp="1"/>
          </p:cNvSpPr>
          <p:nvPr>
            <p:ph sz="quarter" idx="2"/>
          </p:nvPr>
        </p:nvSpPr>
        <p:spPr>
          <a:xfrm>
            <a:off x="457200" y="1444294"/>
            <a:ext cx="4040188" cy="4727906"/>
          </a:xfrm>
        </p:spPr>
        <p:txBody>
          <a:bodyPr/>
          <a:lstStyle/>
          <a:p>
            <a:r>
              <a:rPr lang="en-US" dirty="0" smtClean="0"/>
              <a:t>Leader with absolute power to make laws and command army.</a:t>
            </a:r>
          </a:p>
          <a:p>
            <a:r>
              <a:rPr lang="en-US" dirty="0" smtClean="0"/>
              <a:t>Appointed only during times of crisis.</a:t>
            </a:r>
          </a:p>
          <a:p>
            <a:r>
              <a:rPr lang="en-US" dirty="0" smtClean="0"/>
              <a:t>Chosen by consuls and then elected by senate.</a:t>
            </a:r>
          </a:p>
          <a:p>
            <a:r>
              <a:rPr lang="en-US" dirty="0" smtClean="0"/>
              <a:t>Power lasted only for 6 months.</a:t>
            </a:r>
          </a:p>
          <a:p>
            <a:endParaRPr lang="en-US" dirty="0"/>
          </a:p>
        </p:txBody>
      </p:sp>
      <p:pic>
        <p:nvPicPr>
          <p:cNvPr id="2052" name="Picture 4" descr="Vercingetorix surrenders to Cae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37" y="1676400"/>
            <a:ext cx="40069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649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Legion</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a:bodyPr>
          <a:lstStyle/>
          <a:p>
            <a:r>
              <a:rPr lang="en-US" dirty="0" smtClean="0"/>
              <a:t>Roman military were a key factor in Rome’s rise to greatness. </a:t>
            </a:r>
          </a:p>
          <a:p>
            <a:r>
              <a:rPr lang="en-US" dirty="0" smtClean="0"/>
              <a:t>Roman soldiers were organized into legions made up of 5,000 heavily armed foot soldiers (infantry).</a:t>
            </a:r>
          </a:p>
          <a:p>
            <a:r>
              <a:rPr lang="en-US" dirty="0" smtClean="0"/>
              <a:t>Supported by cavalry (soldiers on horseback).</a:t>
            </a:r>
          </a:p>
          <a:p>
            <a:r>
              <a:rPr lang="en-US" dirty="0" smtClean="0"/>
              <a:t>Legions were divided into smaller groups of 80 men – called a century.</a:t>
            </a:r>
            <a:endParaRPr lang="en-US" dirty="0"/>
          </a:p>
        </p:txBody>
      </p:sp>
      <p:pic>
        <p:nvPicPr>
          <p:cNvPr id="3074" name="Picture 2" descr="https://lcsst.wikispaces.com/file/view/Roman_Legionary.jpg/44548233/Roman_Legionary.jpg"/>
          <p:cNvPicPr>
            <a:picLocks noChangeAspect="1" noChangeArrowheads="1"/>
          </p:cNvPicPr>
          <p:nvPr/>
        </p:nvPicPr>
        <p:blipFill rotWithShape="1">
          <a:blip r:embed="rId2">
            <a:extLst>
              <a:ext uri="{28A0092B-C50C-407E-A947-70E740481C1C}">
                <a14:useLocalDpi xmlns:a14="http://schemas.microsoft.com/office/drawing/2010/main" val="0"/>
              </a:ext>
            </a:extLst>
          </a:blip>
          <a:srcRect t="17595" r="3955" b="10318"/>
          <a:stretch/>
        </p:blipFill>
        <p:spPr bwMode="auto">
          <a:xfrm>
            <a:off x="5066191" y="3682485"/>
            <a:ext cx="3390370" cy="29607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proprofs.com/quiz-school/upload/yuiupload/1139882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366" y="304799"/>
            <a:ext cx="3732021"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565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Punic Wars</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Three wars between Rome and Carthage 264 B.C. – 146 B.C.</a:t>
            </a:r>
          </a:p>
          <a:p>
            <a:pPr lvl="1"/>
            <a:r>
              <a:rPr lang="en-US" dirty="0" smtClean="0"/>
              <a:t>First lasted 23 years (264-241 B.C.); Carthage lost.</a:t>
            </a:r>
          </a:p>
          <a:p>
            <a:pPr lvl="1"/>
            <a:r>
              <a:rPr lang="en-US" dirty="0" smtClean="0"/>
              <a:t>Second began in 218 B.C. under Hannibal. Carthage won.</a:t>
            </a:r>
          </a:p>
          <a:p>
            <a:pPr lvl="1"/>
            <a:r>
              <a:rPr lang="en-US" dirty="0" smtClean="0"/>
              <a:t>Third took place 149-146 B.C.; Hannibal finally defeated, city was set to fire and inhabitants sold as slaves.</a:t>
            </a:r>
          </a:p>
          <a:p>
            <a:pPr lvl="1"/>
            <a:endParaRPr lang="en-US" dirty="0" smtClean="0"/>
          </a:p>
          <a:p>
            <a:endParaRPr lang="en-US" dirty="0"/>
          </a:p>
        </p:txBody>
      </p:sp>
      <p:pic>
        <p:nvPicPr>
          <p:cNvPr id="5122" name="Picture 2" descr="http://www.ducksters.com/history/rome_hannibal_al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1676400"/>
            <a:ext cx="3628571"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9155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Hannibal</a:t>
            </a:r>
            <a:endParaRPr lang="en-US" dirty="0"/>
          </a:p>
        </p:txBody>
      </p:sp>
      <p:sp>
        <p:nvSpPr>
          <p:cNvPr id="5" name="Content Placeholder 4"/>
          <p:cNvSpPr>
            <a:spLocks noGrp="1"/>
          </p:cNvSpPr>
          <p:nvPr>
            <p:ph sz="quarter" idx="2"/>
          </p:nvPr>
        </p:nvSpPr>
        <p:spPr>
          <a:xfrm>
            <a:off x="457200" y="1444294"/>
            <a:ext cx="4040188" cy="4804106"/>
          </a:xfrm>
        </p:spPr>
        <p:txBody>
          <a:bodyPr>
            <a:normAutofit/>
          </a:bodyPr>
          <a:lstStyle/>
          <a:p>
            <a:r>
              <a:rPr lang="en-US" dirty="0" smtClean="0"/>
              <a:t>General and brilliant strategist who was the mastermind behind  Second Punic War.</a:t>
            </a:r>
          </a:p>
          <a:p>
            <a:r>
              <a:rPr lang="en-US" dirty="0" smtClean="0"/>
              <a:t>Assembled army of 50,000 infantry, 9,000 cavalry and 60 elephants.</a:t>
            </a:r>
          </a:p>
          <a:p>
            <a:r>
              <a:rPr lang="en-US" dirty="0" smtClean="0"/>
              <a:t>Surprised Rome by leading army from across Alps.</a:t>
            </a:r>
          </a:p>
          <a:p>
            <a:endParaRPr lang="en-US" dirty="0" smtClean="0"/>
          </a:p>
          <a:p>
            <a:endParaRPr lang="en-US" dirty="0"/>
          </a:p>
        </p:txBody>
      </p:sp>
      <p:pic>
        <p:nvPicPr>
          <p:cNvPr id="5122" name="Picture 2" descr="http://annoyzview.files.wordpress.com/2012/03/hannibal_eleph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13385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48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The Roman Empire</a:t>
            </a:r>
            <a:endParaRPr lang="en-US" dirty="0"/>
          </a:p>
        </p:txBody>
      </p:sp>
      <p:sp>
        <p:nvSpPr>
          <p:cNvPr id="3" name="Subtitle 2"/>
          <p:cNvSpPr>
            <a:spLocks noGrp="1"/>
          </p:cNvSpPr>
          <p:nvPr>
            <p:ph type="subTitle" idx="1"/>
          </p:nvPr>
        </p:nvSpPr>
        <p:spPr/>
        <p:txBody>
          <a:bodyPr/>
          <a:lstStyle/>
          <a:p>
            <a:r>
              <a:rPr lang="en-US" dirty="0" smtClean="0"/>
              <a:t>Chapter 6, Section 2</a:t>
            </a:r>
            <a:endParaRPr lang="en-US" dirty="0"/>
          </a:p>
        </p:txBody>
      </p:sp>
    </p:spTree>
    <p:extLst>
      <p:ext uri="{BB962C8B-B14F-4D97-AF65-F5344CB8AC3E}">
        <p14:creationId xmlns:p14="http://schemas.microsoft.com/office/powerpoint/2010/main" val="3704186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As Roman empire </a:t>
            </a:r>
            <a:r>
              <a:rPr lang="en-US" dirty="0" smtClean="0"/>
              <a:t>expanded, republic gave way to dictator ruled empire.</a:t>
            </a:r>
          </a:p>
          <a:p>
            <a:r>
              <a:rPr lang="en-US" dirty="0" smtClean="0"/>
              <a:t>Civil war erupted between rich landowners and poor.</a:t>
            </a:r>
          </a:p>
          <a:p>
            <a:r>
              <a:rPr lang="en-US" dirty="0" smtClean="0"/>
              <a:t>Once-loyal legions fought for “highest bidder” - generals could take over power.</a:t>
            </a:r>
            <a:endParaRPr lang="en-US" dirty="0"/>
          </a:p>
        </p:txBody>
      </p:sp>
      <p:sp>
        <p:nvSpPr>
          <p:cNvPr id="4" name="Title 3"/>
          <p:cNvSpPr>
            <a:spLocks noGrp="1"/>
          </p:cNvSpPr>
          <p:nvPr>
            <p:ph type="title"/>
          </p:nvPr>
        </p:nvSpPr>
        <p:spPr/>
        <p:txBody>
          <a:bodyPr/>
          <a:lstStyle/>
          <a:p>
            <a:r>
              <a:rPr lang="en-US" dirty="0" smtClean="0"/>
              <a:t>Civil War</a:t>
            </a:r>
            <a:endParaRPr lang="en-US" dirty="0"/>
          </a:p>
        </p:txBody>
      </p:sp>
      <p:pic>
        <p:nvPicPr>
          <p:cNvPr id="1026" name="Picture 2" descr="http://djacobs.pbworks.com/f/punic_w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203192"/>
            <a:ext cx="4171950" cy="241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806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Three consuls who ruled Roman Empire 59 B.C. for ten years.</a:t>
            </a:r>
          </a:p>
          <a:p>
            <a:r>
              <a:rPr lang="en-US" dirty="0" smtClean="0"/>
              <a:t>Consisted of</a:t>
            </a:r>
          </a:p>
          <a:p>
            <a:pPr lvl="1"/>
            <a:r>
              <a:rPr lang="en-US" dirty="0" smtClean="0"/>
              <a:t>Crassus (wealthy Roman)</a:t>
            </a:r>
          </a:p>
          <a:p>
            <a:pPr lvl="1"/>
            <a:r>
              <a:rPr lang="en-US" dirty="0" smtClean="0"/>
              <a:t>Pompey (popular general)</a:t>
            </a:r>
          </a:p>
          <a:p>
            <a:pPr lvl="1"/>
            <a:r>
              <a:rPr lang="en-US" dirty="0" smtClean="0"/>
              <a:t>Julius Caesar</a:t>
            </a:r>
          </a:p>
          <a:p>
            <a:endParaRPr lang="en-US" dirty="0"/>
          </a:p>
        </p:txBody>
      </p:sp>
      <p:sp>
        <p:nvSpPr>
          <p:cNvPr id="2" name="Title 1"/>
          <p:cNvSpPr>
            <a:spLocks noGrp="1"/>
          </p:cNvSpPr>
          <p:nvPr>
            <p:ph type="title"/>
          </p:nvPr>
        </p:nvSpPr>
        <p:spPr/>
        <p:txBody>
          <a:bodyPr/>
          <a:lstStyle/>
          <a:p>
            <a:r>
              <a:rPr lang="en-US" dirty="0" smtClean="0"/>
              <a:t>Triumvirate</a:t>
            </a:r>
            <a:endParaRPr lang="en-US" dirty="0"/>
          </a:p>
        </p:txBody>
      </p:sp>
      <p:sp>
        <p:nvSpPr>
          <p:cNvPr id="7" name="AutoShape 2" descr="http://www.mmdtkw.org/RomeShak208-Triumvirate1.jpg"/>
          <p:cNvSpPr>
            <a:spLocks noChangeAspect="1" noChangeArrowheads="1"/>
          </p:cNvSpPr>
          <p:nvPr/>
        </p:nvSpPr>
        <p:spPr bwMode="auto">
          <a:xfrm>
            <a:off x="63500" y="-136525"/>
            <a:ext cx="5334000"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http://www.mmdtkw.org/RomeShak208-Triumvirate1.jpg"/>
          <p:cNvPicPr>
            <a:picLocks noChangeAspect="1" noChangeArrowheads="1"/>
          </p:cNvPicPr>
          <p:nvPr/>
        </p:nvPicPr>
        <p:blipFill rotWithShape="1">
          <a:blip r:embed="rId2">
            <a:extLst>
              <a:ext uri="{28A0092B-C50C-407E-A947-70E740481C1C}">
                <a14:useLocalDpi xmlns:a14="http://schemas.microsoft.com/office/drawing/2010/main" val="0"/>
              </a:ext>
            </a:extLst>
          </a:blip>
          <a:srcRect b="40956"/>
          <a:stretch/>
        </p:blipFill>
        <p:spPr bwMode="auto">
          <a:xfrm>
            <a:off x="3276600" y="3657600"/>
            <a:ext cx="564625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240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Julius Caesar</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a:bodyPr>
          <a:lstStyle/>
          <a:p>
            <a:r>
              <a:rPr lang="en-US" dirty="0" smtClean="0"/>
              <a:t>Strong leader and popular military genius.</a:t>
            </a:r>
          </a:p>
          <a:p>
            <a:r>
              <a:rPr lang="en-US" dirty="0" smtClean="0"/>
              <a:t>With Crassus and Pompey, conquered Gaul (France); won loyalty by fighting alongside men.</a:t>
            </a:r>
          </a:p>
          <a:p>
            <a:r>
              <a:rPr lang="en-US" dirty="0" smtClean="0"/>
              <a:t>Elected as one of three consuls in 59 B.C. </a:t>
            </a:r>
            <a:r>
              <a:rPr lang="en-US" b="1" i="1" dirty="0" smtClean="0"/>
              <a:t>(triumvirate)</a:t>
            </a:r>
          </a:p>
          <a:p>
            <a:r>
              <a:rPr lang="en-US" dirty="0" smtClean="0"/>
              <a:t>Eventually became dictator for life 44 B.C.</a:t>
            </a:r>
          </a:p>
          <a:p>
            <a:r>
              <a:rPr lang="en-US" dirty="0" smtClean="0"/>
              <a:t>Eventually assassinated by senators.</a:t>
            </a:r>
          </a:p>
          <a:p>
            <a:endParaRPr lang="en-US" dirty="0" smtClean="0"/>
          </a:p>
          <a:p>
            <a:endParaRPr lang="en-US" dirty="0" smtClean="0"/>
          </a:p>
          <a:p>
            <a:endParaRPr lang="en-US" dirty="0"/>
          </a:p>
        </p:txBody>
      </p:sp>
      <p:pic>
        <p:nvPicPr>
          <p:cNvPr id="2050" name="Picture 2" descr="http://www.american-pictures.com/genealogy/descent/photos/Julius.Caes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505200" cy="434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6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Homer</a:t>
            </a:r>
            <a:endParaRPr lang="en-US" dirty="0"/>
          </a:p>
        </p:txBody>
      </p:sp>
      <p:sp>
        <p:nvSpPr>
          <p:cNvPr id="5" name="Content Placeholder 4"/>
          <p:cNvSpPr>
            <a:spLocks noGrp="1"/>
          </p:cNvSpPr>
          <p:nvPr>
            <p:ph sz="quarter" idx="2"/>
          </p:nvPr>
        </p:nvSpPr>
        <p:spPr>
          <a:xfrm>
            <a:off x="457200" y="1444294"/>
            <a:ext cx="4040188" cy="4651706"/>
          </a:xfrm>
        </p:spPr>
        <p:txBody>
          <a:bodyPr/>
          <a:lstStyle/>
          <a:p>
            <a:r>
              <a:rPr lang="en-US" dirty="0" smtClean="0"/>
              <a:t>History spread through spoken word.</a:t>
            </a:r>
          </a:p>
          <a:p>
            <a:r>
              <a:rPr lang="en-US" dirty="0" smtClean="0"/>
              <a:t>Greatest storyteller was blind man named Homer.</a:t>
            </a:r>
          </a:p>
          <a:p>
            <a:r>
              <a:rPr lang="en-US" dirty="0" smtClean="0"/>
              <a:t>Composed epics between 750 and </a:t>
            </a:r>
            <a:r>
              <a:rPr lang="en-US" dirty="0"/>
              <a:t> </a:t>
            </a:r>
            <a:r>
              <a:rPr lang="en-US" dirty="0" smtClean="0"/>
              <a:t>  700 B.C.</a:t>
            </a:r>
          </a:p>
          <a:p>
            <a:r>
              <a:rPr lang="en-US" dirty="0" smtClean="0"/>
              <a:t>Trojan War forms backdrop of </a:t>
            </a:r>
            <a:r>
              <a:rPr lang="en-US" i="1" dirty="0" smtClean="0"/>
              <a:t>The Iliad</a:t>
            </a:r>
            <a:r>
              <a:rPr lang="en-US" dirty="0" smtClean="0"/>
              <a:t>.</a:t>
            </a:r>
            <a:endParaRPr lang="en-US" dirty="0"/>
          </a:p>
        </p:txBody>
      </p:sp>
      <p:pic>
        <p:nvPicPr>
          <p:cNvPr id="2050" name="Picture 2" descr="http://3.bp.blogspot.com/_t0fhNR_S2lY/TUWDPKtNi7I/AAAAAAAAAn0/T2b5RCmyTM8/s1600/ho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352800" cy="440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89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Augustus</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lnSpcReduction="20000"/>
          </a:bodyPr>
          <a:lstStyle/>
          <a:p>
            <a:r>
              <a:rPr lang="en-US" dirty="0" smtClean="0"/>
              <a:t>Turmoil after death of Julius Caesar; Octavian eventually ruled.</a:t>
            </a:r>
          </a:p>
          <a:p>
            <a:r>
              <a:rPr lang="en-US" dirty="0" smtClean="0"/>
              <a:t>Changed title to Augustus </a:t>
            </a:r>
            <a:r>
              <a:rPr lang="en-US" b="1" i="1" dirty="0" smtClean="0"/>
              <a:t>(exalted one)</a:t>
            </a:r>
          </a:p>
          <a:p>
            <a:r>
              <a:rPr lang="en-US" dirty="0" smtClean="0"/>
              <a:t>Able ruler who lead Roman Empire to the peak of its power.</a:t>
            </a:r>
          </a:p>
          <a:p>
            <a:pPr lvl="1"/>
            <a:r>
              <a:rPr lang="en-US" dirty="0" smtClean="0"/>
              <a:t>Established efficient government under able rulers.</a:t>
            </a:r>
          </a:p>
          <a:p>
            <a:pPr lvl="1"/>
            <a:r>
              <a:rPr lang="en-US" dirty="0" smtClean="0"/>
              <a:t>Set up civil service.</a:t>
            </a:r>
          </a:p>
          <a:p>
            <a:pPr lvl="1"/>
            <a:r>
              <a:rPr lang="en-US" dirty="0" smtClean="0"/>
              <a:t>Vast trading network and complex set of roads.</a:t>
            </a:r>
          </a:p>
          <a:p>
            <a:pPr lvl="1"/>
            <a:r>
              <a:rPr lang="en-US" dirty="0" smtClean="0"/>
              <a:t>Built beautiful public buildings.</a:t>
            </a:r>
          </a:p>
        </p:txBody>
      </p:sp>
      <p:pic>
        <p:nvPicPr>
          <p:cNvPr id="4100" name="Picture 4" descr="Augustus of prima Porta Sketch"/>
          <p:cNvPicPr>
            <a:picLocks noChangeAspect="1" noChangeArrowheads="1"/>
          </p:cNvPicPr>
          <p:nvPr/>
        </p:nvPicPr>
        <p:blipFill rotWithShape="1">
          <a:blip r:embed="rId2">
            <a:extLst>
              <a:ext uri="{28A0092B-C50C-407E-A947-70E740481C1C}">
                <a14:useLocalDpi xmlns:a14="http://schemas.microsoft.com/office/drawing/2010/main" val="0"/>
              </a:ext>
            </a:extLst>
          </a:blip>
          <a:srcRect b="6452"/>
          <a:stretch/>
        </p:blipFill>
        <p:spPr bwMode="auto">
          <a:xfrm>
            <a:off x="4800600" y="905291"/>
            <a:ext cx="3588560" cy="384768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3.bp.blogspot.com/_xQ24dGvRW4w/Syi9bLUkmsI/AAAAAAAAFjs/9Ipq3Sqsjds/s320/37593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5105400"/>
            <a:ext cx="28098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577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Pax Romana</a:t>
            </a:r>
            <a:endParaRPr lang="en-US" dirty="0"/>
          </a:p>
        </p:txBody>
      </p:sp>
      <p:sp>
        <p:nvSpPr>
          <p:cNvPr id="5" name="Content Placeholder 4"/>
          <p:cNvSpPr>
            <a:spLocks noGrp="1"/>
          </p:cNvSpPr>
          <p:nvPr>
            <p:ph sz="quarter" idx="2"/>
          </p:nvPr>
        </p:nvSpPr>
        <p:spPr>
          <a:xfrm>
            <a:off x="457200" y="1444294"/>
            <a:ext cx="4040188" cy="4880306"/>
          </a:xfrm>
        </p:spPr>
        <p:txBody>
          <a:bodyPr>
            <a:normAutofit fontScale="92500"/>
          </a:bodyPr>
          <a:lstStyle/>
          <a:p>
            <a:r>
              <a:rPr lang="en-US" dirty="0" smtClean="0"/>
              <a:t>Roman Empire reached peak </a:t>
            </a:r>
            <a:r>
              <a:rPr lang="en-US" dirty="0"/>
              <a:t>of its power 27 B.C. </a:t>
            </a:r>
            <a:endParaRPr lang="en-US" dirty="0" smtClean="0"/>
          </a:p>
          <a:p>
            <a:r>
              <a:rPr lang="en-US" dirty="0" smtClean="0"/>
              <a:t>Peace lasted </a:t>
            </a:r>
            <a:r>
              <a:rPr lang="en-US" dirty="0"/>
              <a:t>207 </a:t>
            </a:r>
            <a:r>
              <a:rPr lang="en-US" dirty="0" smtClean="0"/>
              <a:t>years; known as </a:t>
            </a:r>
            <a:r>
              <a:rPr lang="en-US" b="1" i="1" dirty="0" smtClean="0"/>
              <a:t>Pax Romana</a:t>
            </a:r>
            <a:r>
              <a:rPr lang="en-US" dirty="0"/>
              <a:t> </a:t>
            </a:r>
            <a:r>
              <a:rPr lang="en-US" dirty="0" smtClean="0"/>
              <a:t> (Roman Peace)</a:t>
            </a:r>
          </a:p>
          <a:p>
            <a:r>
              <a:rPr lang="en-US" dirty="0" smtClean="0"/>
              <a:t>Empire extended 3 million square miles; population 60-80 million people.</a:t>
            </a:r>
          </a:p>
          <a:p>
            <a:r>
              <a:rPr lang="en-US" dirty="0" smtClean="0"/>
              <a:t>During this time peace:</a:t>
            </a:r>
          </a:p>
          <a:p>
            <a:pPr lvl="1"/>
            <a:r>
              <a:rPr lang="en-US" dirty="0"/>
              <a:t>f</a:t>
            </a:r>
            <a:r>
              <a:rPr lang="en-US" dirty="0" smtClean="0"/>
              <a:t>acilitated trading</a:t>
            </a:r>
          </a:p>
          <a:p>
            <a:pPr lvl="1"/>
            <a:r>
              <a:rPr lang="en-US" dirty="0"/>
              <a:t>l</a:t>
            </a:r>
            <a:r>
              <a:rPr lang="en-US" dirty="0" smtClean="0"/>
              <a:t>ead to cultural diffusion</a:t>
            </a:r>
          </a:p>
          <a:p>
            <a:pPr lvl="1"/>
            <a:r>
              <a:rPr lang="en-US" dirty="0"/>
              <a:t>b</a:t>
            </a:r>
            <a:r>
              <a:rPr lang="en-US" dirty="0" smtClean="0"/>
              <a:t>uilding of infra-structure - roads, bridges, etc.</a:t>
            </a:r>
            <a:endParaRPr lang="en-US" dirty="0"/>
          </a:p>
        </p:txBody>
      </p:sp>
      <p:pic>
        <p:nvPicPr>
          <p:cNvPr id="5122" name="Picture 2" descr="https://ridgeaphistory.wikispaces.com/file/view/Pax_Romana1.jpg/294606840/440x466/Pax_Roman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399"/>
            <a:ext cx="4200525" cy="445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434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150" y="2895600"/>
            <a:ext cx="7772400" cy="762963"/>
          </a:xfrm>
        </p:spPr>
        <p:txBody>
          <a:bodyPr>
            <a:normAutofit fontScale="90000"/>
          </a:bodyPr>
          <a:lstStyle/>
          <a:p>
            <a:r>
              <a:rPr lang="en-US" dirty="0" smtClean="0"/>
              <a:t>The Rise of Christianity</a:t>
            </a:r>
            <a:endParaRPr lang="en-US" dirty="0"/>
          </a:p>
        </p:txBody>
      </p:sp>
      <p:sp>
        <p:nvSpPr>
          <p:cNvPr id="3" name="Subtitle 2"/>
          <p:cNvSpPr>
            <a:spLocks noGrp="1"/>
          </p:cNvSpPr>
          <p:nvPr>
            <p:ph type="subTitle" idx="1"/>
          </p:nvPr>
        </p:nvSpPr>
        <p:spPr>
          <a:xfrm>
            <a:off x="685800" y="3733800"/>
            <a:ext cx="7772400" cy="1199704"/>
          </a:xfrm>
        </p:spPr>
        <p:txBody>
          <a:bodyPr/>
          <a:lstStyle/>
          <a:p>
            <a:r>
              <a:rPr lang="en-US" dirty="0" smtClean="0"/>
              <a:t>Chapter 6, Section 3</a:t>
            </a:r>
            <a:endParaRPr lang="en-US" dirty="0"/>
          </a:p>
        </p:txBody>
      </p:sp>
      <p:pic>
        <p:nvPicPr>
          <p:cNvPr id="6146" name="Picture 2" descr="Rome and Christia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4745"/>
            <a:ext cx="5029200" cy="263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41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Jesus</a:t>
            </a:r>
            <a:endParaRPr lang="en-US" dirty="0"/>
          </a:p>
        </p:txBody>
      </p:sp>
      <p:sp>
        <p:nvSpPr>
          <p:cNvPr id="6" name="Content Placeholder 5"/>
          <p:cNvSpPr>
            <a:spLocks noGrp="1"/>
          </p:cNvSpPr>
          <p:nvPr>
            <p:ph sz="quarter" idx="2"/>
          </p:nvPr>
        </p:nvSpPr>
        <p:spPr>
          <a:xfrm>
            <a:off x="457200" y="1444294"/>
            <a:ext cx="4040188" cy="4727906"/>
          </a:xfrm>
        </p:spPr>
        <p:txBody>
          <a:bodyPr>
            <a:normAutofit fontScale="62500" lnSpcReduction="20000"/>
          </a:bodyPr>
          <a:lstStyle/>
          <a:p>
            <a:r>
              <a:rPr lang="en-US" sz="2900" dirty="0" smtClean="0"/>
              <a:t>Jewish man born in Bethlehem, Judea  about 4-6 B.C.</a:t>
            </a:r>
          </a:p>
          <a:p>
            <a:r>
              <a:rPr lang="en-US" sz="2900" dirty="0" smtClean="0"/>
              <a:t>At age of 30 began public ministry – preached, taught, did good works and performed miracles.</a:t>
            </a:r>
          </a:p>
          <a:p>
            <a:r>
              <a:rPr lang="en-US" sz="2900" dirty="0" smtClean="0"/>
              <a:t>Ideas from Jewish tradition (e.g. monotheism), but emphasized people’s personal relationship with God; stood up for the poor.</a:t>
            </a:r>
          </a:p>
          <a:p>
            <a:r>
              <a:rPr lang="en-US" sz="2900" dirty="0" smtClean="0"/>
              <a:t>Promised “eternal life” for believers.</a:t>
            </a:r>
          </a:p>
          <a:p>
            <a:r>
              <a:rPr lang="en-US" sz="2900" dirty="0" smtClean="0"/>
              <a:t>Many believed he was the “Messiah” – Jesus Christ.</a:t>
            </a:r>
          </a:p>
          <a:p>
            <a:r>
              <a:rPr lang="en-US" sz="2900" dirty="0" smtClean="0"/>
              <a:t>Crucified by Roman government; rose from the dead and ascended into heaven.</a:t>
            </a:r>
          </a:p>
          <a:p>
            <a:endParaRPr lang="en-US" dirty="0" smtClean="0"/>
          </a:p>
        </p:txBody>
      </p:sp>
      <p:pic>
        <p:nvPicPr>
          <p:cNvPr id="1026" name="Picture 2" descr="http://politikasm.files.wordpress.com/2011/09/91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9405" y="318655"/>
            <a:ext cx="3539565" cy="2653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erdekc.org/images/pictures/station1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171" y="3200400"/>
            <a:ext cx="233603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5191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Twelve disciples or pupils of Jesus.</a:t>
            </a:r>
          </a:p>
          <a:p>
            <a:r>
              <a:rPr lang="en-US" dirty="0" smtClean="0"/>
              <a:t>Wrote about the teachings, etc. of Jesus: </a:t>
            </a:r>
          </a:p>
          <a:p>
            <a:pPr lvl="1"/>
            <a:r>
              <a:rPr lang="en-US" dirty="0" smtClean="0"/>
              <a:t>First four books of the New Testament</a:t>
            </a:r>
          </a:p>
          <a:p>
            <a:pPr lvl="1"/>
            <a:r>
              <a:rPr lang="en-US" dirty="0" smtClean="0"/>
              <a:t>Called “Gospels” (of Matthew, Mark, Luke and John)</a:t>
            </a:r>
          </a:p>
          <a:p>
            <a:endParaRPr lang="en-US" dirty="0"/>
          </a:p>
        </p:txBody>
      </p:sp>
      <p:sp>
        <p:nvSpPr>
          <p:cNvPr id="2" name="Title 1"/>
          <p:cNvSpPr>
            <a:spLocks noGrp="1"/>
          </p:cNvSpPr>
          <p:nvPr>
            <p:ph type="title"/>
          </p:nvPr>
        </p:nvSpPr>
        <p:spPr/>
        <p:txBody>
          <a:bodyPr/>
          <a:lstStyle/>
          <a:p>
            <a:r>
              <a:rPr lang="en-US" dirty="0" smtClean="0"/>
              <a:t>Apostles</a:t>
            </a:r>
            <a:endParaRPr lang="en-US" dirty="0"/>
          </a:p>
        </p:txBody>
      </p:sp>
      <p:pic>
        <p:nvPicPr>
          <p:cNvPr id="2050" name="Picture 2" descr="http://3.bp.blogspot.com/-3Onz2hex5go/Ta92n9ERi7I/AAAAAAAADNk/KEc8i5wr8dU/s1600/The+Last+Supper+-+Da+Vinci+1495-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429000"/>
            <a:ext cx="5486400" cy="289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430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Disciple of Jesus; referred to Peter as “rock” on which church would be built.</a:t>
            </a:r>
          </a:p>
          <a:p>
            <a:r>
              <a:rPr lang="en-US" dirty="0" smtClean="0"/>
              <a:t>After crucifixion became first bishop in Jerusalem.</a:t>
            </a:r>
          </a:p>
          <a:p>
            <a:endParaRPr lang="en-US" dirty="0"/>
          </a:p>
        </p:txBody>
      </p:sp>
      <p:pic>
        <p:nvPicPr>
          <p:cNvPr id="7172" name="Picture 4" descr="http://www.travlang.com/blog/wp-content/uploads/2010/04/St-Peters-Basilic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191000"/>
            <a:ext cx="3124200" cy="233235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stpeterfc.org/images/ST%20PE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295400"/>
            <a:ext cx="3276600" cy="470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294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lnSpcReduction="10000"/>
          </a:bodyPr>
          <a:lstStyle/>
          <a:p>
            <a:r>
              <a:rPr lang="en-US" dirty="0" smtClean="0"/>
              <a:t>After death of Jesus, new religion of Christianity spread.</a:t>
            </a:r>
          </a:p>
          <a:p>
            <a:r>
              <a:rPr lang="en-US" dirty="0" smtClean="0"/>
              <a:t>Many followers – Jews and gentiles through Roman Empire.</a:t>
            </a:r>
          </a:p>
          <a:p>
            <a:r>
              <a:rPr lang="en-US" dirty="0" smtClean="0"/>
              <a:t>Saul of Tarsus persecuted Christians, but on road to Damascus had a vision of Jesus.</a:t>
            </a:r>
          </a:p>
          <a:p>
            <a:r>
              <a:rPr lang="en-US" dirty="0" smtClean="0"/>
              <a:t>Changed his name to Paul; spent rest of his life spreading teachings of Jesus.</a:t>
            </a:r>
          </a:p>
          <a:p>
            <a:endParaRPr lang="en-US" dirty="0"/>
          </a:p>
        </p:txBody>
      </p:sp>
      <p:pic>
        <p:nvPicPr>
          <p:cNvPr id="3076" name="Picture 4" descr="http://upload.wikimedia.org/wikipedia/commons/thumb/e/ee/Bartolomeo_Montagna_-_Saint_Paul_-_Google_Art_Project.jpg/220px-Bartolomeo_Montagna_-_Saint_Paul_-_Google_Art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90600"/>
            <a:ext cx="240030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346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Diaspora</a:t>
            </a:r>
            <a:endParaRPr lang="en-US" dirty="0"/>
          </a:p>
        </p:txBody>
      </p:sp>
      <p:sp>
        <p:nvSpPr>
          <p:cNvPr id="7" name="Text Placeholder 6"/>
          <p:cNvSpPr>
            <a:spLocks noGrp="1"/>
          </p:cNvSpPr>
          <p:nvPr>
            <p:ph type="body" sz="half" idx="3"/>
          </p:nvPr>
        </p:nvSpPr>
        <p:spPr>
          <a:xfrm>
            <a:off x="5105400" y="5410200"/>
            <a:ext cx="3295651" cy="1219200"/>
          </a:xfrm>
        </p:spPr>
        <p:txBody>
          <a:bodyPr>
            <a:noAutofit/>
          </a:bodyPr>
          <a:lstStyle/>
          <a:p>
            <a:pPr algn="ctr"/>
            <a:r>
              <a:rPr lang="en-US" sz="1600" b="1" dirty="0"/>
              <a:t>In Rome </a:t>
            </a:r>
            <a:r>
              <a:rPr lang="en-US" sz="1600" b="1" dirty="0" smtClean="0"/>
              <a:t>the Arch of Titus still </a:t>
            </a:r>
            <a:r>
              <a:rPr lang="en-US" sz="1600" b="1" dirty="0"/>
              <a:t>stands, depicting the </a:t>
            </a:r>
            <a:r>
              <a:rPr lang="en-US" sz="1600" b="1" dirty="0" smtClean="0"/>
              <a:t>Roman </a:t>
            </a:r>
            <a:r>
              <a:rPr lang="en-US" sz="1600" b="1" dirty="0"/>
              <a:t>soldiers displaying objects from the Temple</a:t>
            </a:r>
          </a:p>
        </p:txBody>
      </p:sp>
      <p:sp>
        <p:nvSpPr>
          <p:cNvPr id="5" name="Content Placeholder 4"/>
          <p:cNvSpPr>
            <a:spLocks noGrp="1"/>
          </p:cNvSpPr>
          <p:nvPr>
            <p:ph sz="quarter" idx="2"/>
          </p:nvPr>
        </p:nvSpPr>
        <p:spPr>
          <a:xfrm>
            <a:off x="457200" y="1444294"/>
            <a:ext cx="4040188" cy="4727906"/>
          </a:xfrm>
        </p:spPr>
        <p:txBody>
          <a:bodyPr>
            <a:normAutofit fontScale="92500"/>
          </a:bodyPr>
          <a:lstStyle/>
          <a:p>
            <a:r>
              <a:rPr lang="en-US" dirty="0" smtClean="0"/>
              <a:t>Romans tried to suppress rise of Christianity. In A.D. 66 group of Jews rebelled against Rome; retaliated by storming Jerusalem  and destroyed the Temple.</a:t>
            </a:r>
          </a:p>
          <a:p>
            <a:r>
              <a:rPr lang="en-US" dirty="0" smtClean="0"/>
              <a:t>Second uprising A.D. 132 – political state of Jews ceased to exist. </a:t>
            </a:r>
          </a:p>
          <a:p>
            <a:r>
              <a:rPr lang="en-US" dirty="0" smtClean="0"/>
              <a:t>Many Jews driven from homeland into exile – known as the </a:t>
            </a:r>
            <a:r>
              <a:rPr lang="en-US" b="1" i="1" dirty="0" smtClean="0"/>
              <a:t>Diaspora</a:t>
            </a:r>
            <a:r>
              <a:rPr lang="en-US" dirty="0" smtClean="0"/>
              <a:t>.</a:t>
            </a:r>
            <a:endParaRPr lang="en-US" dirty="0"/>
          </a:p>
        </p:txBody>
      </p:sp>
      <p:pic>
        <p:nvPicPr>
          <p:cNvPr id="4098" name="Picture 2" descr="http://www.pbs.org/wgbh/pages/frontline/shows/religion/maps/art/jewis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609600"/>
            <a:ext cx="383908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7/7d/Arch_of_Titus_Menorah.png/250px-Arch_of_Titus_Menor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3124200"/>
            <a:ext cx="3839083" cy="214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132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Constantine</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Roman emperor who ruled around A.D. 312.</a:t>
            </a:r>
          </a:p>
          <a:p>
            <a:r>
              <a:rPr lang="en-US" dirty="0" smtClean="0"/>
              <a:t>During battle prayed for divine help; saw image of a cross – Christian symbol.</a:t>
            </a:r>
          </a:p>
          <a:p>
            <a:r>
              <a:rPr lang="en-US" dirty="0" smtClean="0"/>
              <a:t>Ordered symbol be placed on soldiers’ swords; victorious.</a:t>
            </a:r>
          </a:p>
          <a:p>
            <a:r>
              <a:rPr lang="en-US" dirty="0" smtClean="0"/>
              <a:t>313 A.D. announced end of persecution of Christians.</a:t>
            </a:r>
            <a:endParaRPr lang="en-US" dirty="0"/>
          </a:p>
        </p:txBody>
      </p:sp>
      <p:pic>
        <p:nvPicPr>
          <p:cNvPr id="5126" name="Picture 6" descr="http://upload.wikimedia.org/wikipedia/commons/thumb/a/a6/Constantine_multiple_CdM_Beistegui_233.jpg/220px-Constantine_multiple_CdM_Beistegui_23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49" y="3484419"/>
            <a:ext cx="2147455" cy="214745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upload.wikimedia.org/wikipedia/commons/thumb/7/7b/MMA_bust_02.jpg/220px-MMA_bust_0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109" y="2286000"/>
            <a:ext cx="2133600" cy="3200400"/>
          </a:xfrm>
          <a:prstGeom prst="ellipse">
            <a:avLst/>
          </a:prstGeom>
          <a:noFill/>
          <a:extLst>
            <a:ext uri="{909E8E84-426E-40DD-AFC4-6F175D3DCCD1}">
              <a14:hiddenFill xmlns:a14="http://schemas.microsoft.com/office/drawing/2010/main">
                <a:solidFill>
                  <a:srgbClr val="FFFFFF"/>
                </a:solidFill>
              </a14:hiddenFill>
            </a:ext>
          </a:extLst>
        </p:spPr>
      </p:pic>
      <p:pic>
        <p:nvPicPr>
          <p:cNvPr id="5130" name="Picture 10" descr="http://upload.wikimedia.org/wikipedia/commons/thumb/c/cc/Constantine_I_Hagia_Sophia.jpg/220px-Constantine_I_Hagia_Sophia.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44380"/>
            <a:ext cx="2642755" cy="269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9109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Fall of the Roman Empire</a:t>
            </a:r>
            <a:endParaRPr lang="en-US" dirty="0"/>
          </a:p>
        </p:txBody>
      </p:sp>
      <p:sp>
        <p:nvSpPr>
          <p:cNvPr id="3" name="Subtitle 2"/>
          <p:cNvSpPr>
            <a:spLocks noGrp="1"/>
          </p:cNvSpPr>
          <p:nvPr>
            <p:ph type="subTitle" idx="1"/>
          </p:nvPr>
        </p:nvSpPr>
        <p:spPr/>
        <p:txBody>
          <a:bodyPr/>
          <a:lstStyle/>
          <a:p>
            <a:r>
              <a:rPr lang="en-US" dirty="0" smtClean="0"/>
              <a:t>Chapter 6, Section 4</a:t>
            </a:r>
            <a:endParaRPr lang="en-US" dirty="0"/>
          </a:p>
        </p:txBody>
      </p:sp>
    </p:spTree>
    <p:extLst>
      <p:ext uri="{BB962C8B-B14F-4D97-AF65-F5344CB8AC3E}">
        <p14:creationId xmlns:p14="http://schemas.microsoft.com/office/powerpoint/2010/main" val="283948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Mycenaean</a:t>
            </a:r>
            <a:endParaRPr lang="en-US" dirty="0"/>
          </a:p>
        </p:txBody>
      </p:sp>
      <p:sp>
        <p:nvSpPr>
          <p:cNvPr id="6" name="Text Placeholder 5"/>
          <p:cNvSpPr>
            <a:spLocks noGrp="1"/>
          </p:cNvSpPr>
          <p:nvPr>
            <p:ph type="body" sz="half" idx="3"/>
          </p:nvPr>
        </p:nvSpPr>
        <p:spPr/>
        <p:txBody>
          <a:bodyPr>
            <a:normAutofit/>
          </a:bodyPr>
          <a:lstStyle/>
          <a:p>
            <a:pPr algn="ctr"/>
            <a:r>
              <a:rPr lang="en-US" sz="1600" b="1" dirty="0"/>
              <a:t>The location of many of the places mentioned in Homer's </a:t>
            </a:r>
            <a:r>
              <a:rPr lang="en-US" sz="1600" b="1" i="1" dirty="0" smtClean="0"/>
              <a:t>Iliad.</a:t>
            </a:r>
            <a:endParaRPr lang="en-US" sz="1600" b="1" dirty="0"/>
          </a:p>
        </p:txBody>
      </p:sp>
      <p:sp>
        <p:nvSpPr>
          <p:cNvPr id="5" name="Content Placeholder 4"/>
          <p:cNvSpPr>
            <a:spLocks noGrp="1"/>
          </p:cNvSpPr>
          <p:nvPr>
            <p:ph sz="quarter" idx="2"/>
          </p:nvPr>
        </p:nvSpPr>
        <p:spPr>
          <a:xfrm>
            <a:off x="457200" y="1444294"/>
            <a:ext cx="4040188" cy="4727906"/>
          </a:xfrm>
        </p:spPr>
        <p:txBody>
          <a:bodyPr/>
          <a:lstStyle/>
          <a:p>
            <a:r>
              <a:rPr lang="en-US" dirty="0"/>
              <a:t>Bronze Age civilization on mainland </a:t>
            </a:r>
            <a:r>
              <a:rPr lang="en-US" dirty="0" smtClean="0"/>
              <a:t>Greece around 2000 B.C.</a:t>
            </a:r>
          </a:p>
          <a:p>
            <a:r>
              <a:rPr lang="en-US" dirty="0" smtClean="0"/>
              <a:t>Name came from leading city, Mycenae</a:t>
            </a:r>
          </a:p>
          <a:p>
            <a:r>
              <a:rPr lang="en-US" dirty="0" smtClean="0"/>
              <a:t>Period </a:t>
            </a:r>
            <a:r>
              <a:rPr lang="en-US" dirty="0"/>
              <a:t>in which the </a:t>
            </a:r>
            <a:r>
              <a:rPr lang="en-US" i="1" dirty="0"/>
              <a:t>Iliad</a:t>
            </a:r>
            <a:r>
              <a:rPr lang="en-US" dirty="0"/>
              <a:t> and </a:t>
            </a:r>
            <a:r>
              <a:rPr lang="en-US" i="1" dirty="0"/>
              <a:t>Odyssey</a:t>
            </a:r>
            <a:r>
              <a:rPr lang="en-US" dirty="0"/>
              <a:t> are set</a:t>
            </a:r>
            <a:r>
              <a:rPr lang="en-US" dirty="0" smtClean="0"/>
              <a:t>.</a:t>
            </a:r>
            <a:endParaRPr lang="en-US" dirty="0"/>
          </a:p>
        </p:txBody>
      </p:sp>
      <p:pic>
        <p:nvPicPr>
          <p:cNvPr id="1026" name="Picture 2" descr="http://upload.wikimedia.org/wikipedia/commons/c/ca/Homeric_gree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599"/>
            <a:ext cx="3962400" cy="374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910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a:t>
            </a:r>
            <a:r>
              <a:rPr lang="en-US" dirty="0" smtClean="0"/>
              <a:t>nflation</a:t>
            </a:r>
            <a:endParaRPr lang="en-US" dirty="0"/>
          </a:p>
        </p:txBody>
      </p:sp>
      <p:sp>
        <p:nvSpPr>
          <p:cNvPr id="6" name="Content Placeholder 5"/>
          <p:cNvSpPr>
            <a:spLocks noGrp="1"/>
          </p:cNvSpPr>
          <p:nvPr>
            <p:ph sz="quarter" idx="2"/>
          </p:nvPr>
        </p:nvSpPr>
        <p:spPr>
          <a:xfrm>
            <a:off x="457200" y="1444294"/>
            <a:ext cx="4040188" cy="4804106"/>
          </a:xfrm>
        </p:spPr>
        <p:txBody>
          <a:bodyPr>
            <a:normAutofit fontScale="92500" lnSpcReduction="10000"/>
          </a:bodyPr>
          <a:lstStyle/>
          <a:p>
            <a:r>
              <a:rPr lang="en-US" dirty="0" smtClean="0"/>
              <a:t>Economic term indicating </a:t>
            </a:r>
          </a:p>
          <a:p>
            <a:pPr lvl="1"/>
            <a:r>
              <a:rPr lang="en-US" dirty="0" smtClean="0"/>
              <a:t>Drop in value of money</a:t>
            </a:r>
          </a:p>
          <a:p>
            <a:pPr lvl="1"/>
            <a:r>
              <a:rPr lang="en-US" dirty="0" smtClean="0"/>
              <a:t>Rise in prices</a:t>
            </a:r>
          </a:p>
          <a:p>
            <a:r>
              <a:rPr lang="en-US" dirty="0" smtClean="0"/>
              <a:t>Result of poor economic management by government:</a:t>
            </a:r>
          </a:p>
          <a:p>
            <a:pPr lvl="1"/>
            <a:r>
              <a:rPr lang="en-US" dirty="0" smtClean="0"/>
              <a:t>Government raised taxes</a:t>
            </a:r>
          </a:p>
          <a:p>
            <a:pPr lvl="1"/>
            <a:r>
              <a:rPr lang="en-US" dirty="0" smtClean="0"/>
              <a:t>Created money using less and less silver – worth less.</a:t>
            </a:r>
          </a:p>
          <a:p>
            <a:pPr lvl="1"/>
            <a:r>
              <a:rPr lang="en-US" dirty="0" smtClean="0"/>
              <a:t>Poor harvests because soil lost fertility and warfare depleted farmland. </a:t>
            </a:r>
          </a:p>
          <a:p>
            <a:pPr lvl="1"/>
            <a:r>
              <a:rPr lang="en-US" dirty="0" smtClean="0"/>
              <a:t>Led to food shortages, population decline and spread of disease. </a:t>
            </a:r>
          </a:p>
          <a:p>
            <a:pPr lvl="1"/>
            <a:endParaRPr lang="en-US" dirty="0" smtClean="0"/>
          </a:p>
          <a:p>
            <a:pPr lvl="1"/>
            <a:endParaRPr lang="en-US" dirty="0" smtClean="0"/>
          </a:p>
        </p:txBody>
      </p:sp>
      <p:pic>
        <p:nvPicPr>
          <p:cNvPr id="1026" name="Picture 2" descr="http://www.familysecuritymatters.org/imgLib/20120426_inflation_strang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4576" t="7968" r="9717"/>
          <a:stretch/>
        </p:blipFill>
        <p:spPr bwMode="auto">
          <a:xfrm>
            <a:off x="5867400" y="1312840"/>
            <a:ext cx="2611580" cy="2192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_JdFs87ua_1s/SncvpVeXmgI/AAAAAAAAIa4/DYMWEQJrFCA/s400/inflation-cartoon.jpg"/>
          <p:cNvPicPr>
            <a:picLocks noChangeAspect="1" noChangeArrowheads="1"/>
          </p:cNvPicPr>
          <p:nvPr/>
        </p:nvPicPr>
        <p:blipFill rotWithShape="1">
          <a:blip r:embed="rId3">
            <a:extLst>
              <a:ext uri="{28A0092B-C50C-407E-A947-70E740481C1C}">
                <a14:useLocalDpi xmlns:a14="http://schemas.microsoft.com/office/drawing/2010/main" val="0"/>
              </a:ext>
            </a:extLst>
          </a:blip>
          <a:srcRect l="2909" t="15103" r="6000" b="16584"/>
          <a:stretch/>
        </p:blipFill>
        <p:spPr bwMode="auto">
          <a:xfrm>
            <a:off x="4626784" y="3657600"/>
            <a:ext cx="4025379"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216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Mercenary</a:t>
            </a:r>
            <a:endParaRPr lang="en-US" dirty="0"/>
          </a:p>
        </p:txBody>
      </p:sp>
      <p:sp>
        <p:nvSpPr>
          <p:cNvPr id="5" name="Content Placeholder 4"/>
          <p:cNvSpPr>
            <a:spLocks noGrp="1"/>
          </p:cNvSpPr>
          <p:nvPr>
            <p:ph sz="quarter" idx="2"/>
          </p:nvPr>
        </p:nvSpPr>
        <p:spPr/>
        <p:txBody>
          <a:bodyPr/>
          <a:lstStyle/>
          <a:p>
            <a:r>
              <a:rPr lang="en-US" dirty="0" smtClean="0"/>
              <a:t>Foreign soldier who fights for money.</a:t>
            </a:r>
          </a:p>
          <a:p>
            <a:r>
              <a:rPr lang="en-US" dirty="0" smtClean="0"/>
              <a:t>Willing to accept lower pay than Roman soldiers.</a:t>
            </a:r>
          </a:p>
          <a:p>
            <a:r>
              <a:rPr lang="en-US" dirty="0" smtClean="0"/>
              <a:t>PROBLEM: Felt no loyalty towards Roman empire.</a:t>
            </a:r>
            <a:endParaRPr lang="en-US" dirty="0"/>
          </a:p>
        </p:txBody>
      </p:sp>
      <p:pic>
        <p:nvPicPr>
          <p:cNvPr id="1026" name="Picture 2" descr="http://armsandinfluence.typepad.com/photos/arms_and_influence_refere/roman1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505200" cy="428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399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Diocletian</a:t>
            </a:r>
            <a:endParaRPr lang="en-US" dirty="0"/>
          </a:p>
        </p:txBody>
      </p:sp>
      <p:sp>
        <p:nvSpPr>
          <p:cNvPr id="5" name="Content Placeholder 4"/>
          <p:cNvSpPr>
            <a:spLocks noGrp="1"/>
          </p:cNvSpPr>
          <p:nvPr>
            <p:ph sz="quarter" idx="2"/>
          </p:nvPr>
        </p:nvSpPr>
        <p:spPr>
          <a:xfrm>
            <a:off x="457200" y="1444294"/>
            <a:ext cx="4040188" cy="4804106"/>
          </a:xfrm>
        </p:spPr>
        <p:txBody>
          <a:bodyPr>
            <a:normAutofit fontScale="92500" lnSpcReduction="20000"/>
          </a:bodyPr>
          <a:lstStyle/>
          <a:p>
            <a:r>
              <a:rPr lang="en-US" dirty="0" smtClean="0"/>
              <a:t>Strong-willed army leader.</a:t>
            </a:r>
          </a:p>
          <a:p>
            <a:r>
              <a:rPr lang="en-US" dirty="0" smtClean="0"/>
              <a:t>Became emperor in  A.D. 284; claimed he was descended from gods. </a:t>
            </a:r>
          </a:p>
          <a:p>
            <a:r>
              <a:rPr lang="en-US" dirty="0" smtClean="0"/>
              <a:t>Ruled with iron fist:</a:t>
            </a:r>
          </a:p>
          <a:p>
            <a:pPr lvl="1"/>
            <a:r>
              <a:rPr lang="en-US" dirty="0" smtClean="0"/>
              <a:t>Limited personal freedoms.</a:t>
            </a:r>
          </a:p>
          <a:p>
            <a:pPr lvl="1"/>
            <a:r>
              <a:rPr lang="en-US" dirty="0" smtClean="0"/>
              <a:t>Restored order in army.</a:t>
            </a:r>
          </a:p>
          <a:p>
            <a:pPr lvl="1"/>
            <a:r>
              <a:rPr lang="en-US" dirty="0" smtClean="0"/>
              <a:t>Doubled size of army.</a:t>
            </a:r>
          </a:p>
          <a:p>
            <a:pPr lvl="1"/>
            <a:r>
              <a:rPr lang="en-US" dirty="0" smtClean="0"/>
              <a:t>Set fixed prices to curb inflation.</a:t>
            </a:r>
          </a:p>
          <a:p>
            <a:r>
              <a:rPr lang="en-US" dirty="0" smtClean="0"/>
              <a:t>Most significant reform was to split empire into two:</a:t>
            </a:r>
          </a:p>
          <a:p>
            <a:pPr lvl="1"/>
            <a:r>
              <a:rPr lang="en-US" dirty="0" smtClean="0"/>
              <a:t>Greek-speaking East</a:t>
            </a:r>
          </a:p>
          <a:p>
            <a:pPr lvl="1"/>
            <a:r>
              <a:rPr lang="en-US" dirty="0" smtClean="0"/>
              <a:t>Latin-speaking West</a:t>
            </a:r>
            <a:endParaRPr lang="en-US" dirty="0"/>
          </a:p>
        </p:txBody>
      </p:sp>
      <p:pic>
        <p:nvPicPr>
          <p:cNvPr id="2050" name="Picture 2" descr="http://www.youregypt.com/ehistory/history/roman/images/clp_diocleti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57199"/>
            <a:ext cx="2399953" cy="3124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istoryforkids.org/learn/romans/history/pictures/dioclet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865" y="3886200"/>
            <a:ext cx="2317888"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6911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Constantinople</a:t>
            </a:r>
            <a:endParaRPr lang="en-US" dirty="0"/>
          </a:p>
        </p:txBody>
      </p:sp>
      <p:sp>
        <p:nvSpPr>
          <p:cNvPr id="4" name="Text Placeholder 3"/>
          <p:cNvSpPr>
            <a:spLocks noGrp="1"/>
          </p:cNvSpPr>
          <p:nvPr>
            <p:ph type="body" sz="half" idx="3"/>
          </p:nvPr>
        </p:nvSpPr>
        <p:spPr>
          <a:xfrm>
            <a:off x="5096578" y="4800600"/>
            <a:ext cx="3764044" cy="762000"/>
          </a:xfrm>
        </p:spPr>
        <p:txBody>
          <a:bodyPr>
            <a:normAutofit/>
          </a:bodyPr>
          <a:lstStyle/>
          <a:p>
            <a:pPr algn="ctr"/>
            <a:r>
              <a:rPr lang="en-US" sz="1600" b="1" dirty="0" smtClean="0"/>
              <a:t>Ancient Constantinople – today knows as Istanbul.</a:t>
            </a:r>
            <a:endParaRPr lang="en-US" sz="1600" b="1" dirty="0"/>
          </a:p>
        </p:txBody>
      </p:sp>
      <p:sp>
        <p:nvSpPr>
          <p:cNvPr id="5" name="Content Placeholder 4"/>
          <p:cNvSpPr>
            <a:spLocks noGrp="1"/>
          </p:cNvSpPr>
          <p:nvPr>
            <p:ph sz="quarter" idx="2"/>
          </p:nvPr>
        </p:nvSpPr>
        <p:spPr>
          <a:xfrm>
            <a:off x="457200" y="1444294"/>
            <a:ext cx="4040188" cy="4727906"/>
          </a:xfrm>
        </p:spPr>
        <p:txBody>
          <a:bodyPr>
            <a:normAutofit lnSpcReduction="10000"/>
          </a:bodyPr>
          <a:lstStyle/>
          <a:p>
            <a:r>
              <a:rPr lang="en-US" dirty="0" smtClean="0"/>
              <a:t>Constantine gained control of western part of empire A.D. 312.</a:t>
            </a:r>
          </a:p>
          <a:p>
            <a:r>
              <a:rPr lang="en-US" dirty="0" smtClean="0"/>
              <a:t>Secured control of East in A.D. 324.</a:t>
            </a:r>
          </a:p>
          <a:p>
            <a:r>
              <a:rPr lang="en-US" dirty="0" smtClean="0"/>
              <a:t>Moved control of empire from Rome to Greek city in East – Byzantium.</a:t>
            </a:r>
          </a:p>
          <a:p>
            <a:r>
              <a:rPr lang="en-US" dirty="0" smtClean="0"/>
              <a:t>Eventually became known as Constantinople (city of Constantine).</a:t>
            </a:r>
            <a:endParaRPr lang="en-US" dirty="0"/>
          </a:p>
        </p:txBody>
      </p:sp>
      <p:pic>
        <p:nvPicPr>
          <p:cNvPr id="3074" name="Picture 2" descr="http://farm3.static.flickr.com/2777/4211230790_7df29fa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8" y="1600200"/>
            <a:ext cx="416393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96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Attila (the Hun)</a:t>
            </a:r>
            <a:endParaRPr lang="en-US" dirty="0"/>
          </a:p>
        </p:txBody>
      </p:sp>
      <p:sp>
        <p:nvSpPr>
          <p:cNvPr id="5" name="Content Placeholder 4"/>
          <p:cNvSpPr>
            <a:spLocks noGrp="1"/>
          </p:cNvSpPr>
          <p:nvPr>
            <p:ph sz="quarter" idx="2"/>
          </p:nvPr>
        </p:nvSpPr>
        <p:spPr/>
        <p:txBody>
          <a:bodyPr/>
          <a:lstStyle/>
          <a:p>
            <a:r>
              <a:rPr lang="en-US" dirty="0" smtClean="0"/>
              <a:t>Powerful group of Germanic invaders (known as Huns) became threat.</a:t>
            </a:r>
          </a:p>
          <a:p>
            <a:r>
              <a:rPr lang="en-US" dirty="0" smtClean="0"/>
              <a:t>Under leader named Attila Huns attacked Roman empire.</a:t>
            </a:r>
          </a:p>
        </p:txBody>
      </p:sp>
      <p:pic>
        <p:nvPicPr>
          <p:cNvPr id="4098" name="Picture 2" descr="http://static.comicvine.com/uploads/original/11/111114/2664019-attila_lun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55" y="623455"/>
            <a:ext cx="30861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ible-study-lessons.com/images/Attila-the-Hu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591" y="3886200"/>
            <a:ext cx="5070764" cy="264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86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Rome and the Roots of Western Civilization</a:t>
            </a:r>
            <a:endParaRPr lang="en-US" dirty="0"/>
          </a:p>
        </p:txBody>
      </p:sp>
      <p:sp>
        <p:nvSpPr>
          <p:cNvPr id="3" name="Subtitle 2"/>
          <p:cNvSpPr>
            <a:spLocks noGrp="1"/>
          </p:cNvSpPr>
          <p:nvPr>
            <p:ph type="subTitle" idx="1"/>
          </p:nvPr>
        </p:nvSpPr>
        <p:spPr/>
        <p:txBody>
          <a:bodyPr/>
          <a:lstStyle/>
          <a:p>
            <a:r>
              <a:rPr lang="en-US" dirty="0" smtClean="0"/>
              <a:t>Chapter 6, Section 5</a:t>
            </a:r>
            <a:endParaRPr lang="en-US" dirty="0"/>
          </a:p>
        </p:txBody>
      </p:sp>
    </p:spTree>
    <p:extLst>
      <p:ext uri="{BB962C8B-B14F-4D97-AF65-F5344CB8AC3E}">
        <p14:creationId xmlns:p14="http://schemas.microsoft.com/office/powerpoint/2010/main" val="17830860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Pompeii</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Ancient Roman town.</a:t>
            </a:r>
          </a:p>
          <a:p>
            <a:r>
              <a:rPr lang="en-US" dirty="0" smtClean="0"/>
              <a:t>Covered in volcanic ash in A.D. 79 when Mt. Vesuvius erupted, killing more than 2,000 people.</a:t>
            </a:r>
          </a:p>
          <a:p>
            <a:r>
              <a:rPr lang="en-US" dirty="0" smtClean="0"/>
              <a:t>Ash preserved many of ancient Roman works of art, including paintings.</a:t>
            </a:r>
            <a:endParaRPr lang="en-US" dirty="0"/>
          </a:p>
        </p:txBody>
      </p:sp>
      <p:pic>
        <p:nvPicPr>
          <p:cNvPr id="6148" name="Picture 4" descr="http://www.ancientvine.com/avimage/pompeii_a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762000"/>
            <a:ext cx="3860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lh4.ggpht.com/_TQGwJR7tPsk/SpEXjlnoNbI/AAAAAAAABQI/XMIdKawVY1U/Pompeii%20-%20plastercas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3886200"/>
            <a:ext cx="329565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492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Virgil</a:t>
            </a:r>
            <a:endParaRPr lang="en-US" dirty="0"/>
          </a:p>
        </p:txBody>
      </p:sp>
      <p:sp>
        <p:nvSpPr>
          <p:cNvPr id="5" name="Content Placeholder 4"/>
          <p:cNvSpPr>
            <a:spLocks noGrp="1"/>
          </p:cNvSpPr>
          <p:nvPr>
            <p:ph sz="quarter" idx="2"/>
          </p:nvPr>
        </p:nvSpPr>
        <p:spPr/>
        <p:txBody>
          <a:bodyPr/>
          <a:lstStyle/>
          <a:p>
            <a:r>
              <a:rPr lang="en-US" dirty="0" smtClean="0"/>
              <a:t>Famous Roman poet.</a:t>
            </a:r>
          </a:p>
          <a:p>
            <a:r>
              <a:rPr lang="en-US" dirty="0" smtClean="0"/>
              <a:t>Spent 10 years writing the </a:t>
            </a:r>
            <a:r>
              <a:rPr lang="en-US" b="1" i="1" dirty="0" smtClean="0"/>
              <a:t>Aeneid</a:t>
            </a:r>
            <a:r>
              <a:rPr lang="en-US" dirty="0" smtClean="0"/>
              <a:t> – epic poem about Aeneas praising Roman virtues.</a:t>
            </a:r>
            <a:endParaRPr lang="en-US" dirty="0"/>
          </a:p>
        </p:txBody>
      </p:sp>
      <p:pic>
        <p:nvPicPr>
          <p:cNvPr id="7170" name="Picture 2" descr="http://www.buzzle.com/img/articleImages/36211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3676649" cy="39793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0.gstatic.com/images?q=tbn:ANd9GcSejuYq26A5M9SH6IMG8BZpiBQI6R75C0Gp4QRHoR5PcNGCPgxciZOiMAQN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81400"/>
            <a:ext cx="2250252" cy="290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53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Tacitus</a:t>
            </a:r>
            <a:endParaRPr lang="en-US" dirty="0"/>
          </a:p>
        </p:txBody>
      </p:sp>
      <p:sp>
        <p:nvSpPr>
          <p:cNvPr id="5" name="Content Placeholder 4"/>
          <p:cNvSpPr>
            <a:spLocks noGrp="1"/>
          </p:cNvSpPr>
          <p:nvPr>
            <p:ph sz="quarter" idx="2"/>
          </p:nvPr>
        </p:nvSpPr>
        <p:spPr/>
        <p:txBody>
          <a:bodyPr/>
          <a:lstStyle/>
          <a:p>
            <a:r>
              <a:rPr lang="en-US" dirty="0" smtClean="0"/>
              <a:t>Roman historian who presented facts accurately in his </a:t>
            </a:r>
            <a:r>
              <a:rPr lang="en-US" b="1" i="1" dirty="0" smtClean="0"/>
              <a:t>Annals and Histories</a:t>
            </a:r>
            <a:r>
              <a:rPr lang="en-US" dirty="0" smtClean="0"/>
              <a:t>.</a:t>
            </a:r>
          </a:p>
          <a:p>
            <a:r>
              <a:rPr lang="en-US" dirty="0" smtClean="0"/>
              <a:t>Concerned about Romans’ lack of morals.</a:t>
            </a:r>
            <a:endParaRPr lang="en-US" dirty="0"/>
          </a:p>
        </p:txBody>
      </p:sp>
      <p:pic>
        <p:nvPicPr>
          <p:cNvPr id="8194" name="Picture 2" descr="http://upload.wikimedia.org/wikipedia/commons/thumb/3/37/EmpereurTacite.jpg/220px-EmpereurTac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3467100" cy="409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87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Aqueduct</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Romans were master builders; built many roads, bridges and aqueducts. </a:t>
            </a:r>
          </a:p>
          <a:p>
            <a:r>
              <a:rPr lang="en-US" dirty="0" smtClean="0"/>
              <a:t>Designed by Roman engineers to bring water into cities and towns. When water channels spanned rivers or ravines, the aqueduct was lifted up on arches. </a:t>
            </a:r>
            <a:endParaRPr lang="en-US" dirty="0"/>
          </a:p>
        </p:txBody>
      </p:sp>
      <p:pic>
        <p:nvPicPr>
          <p:cNvPr id="9218" name="Picture 2" descr="http://romancolosseum.org/gfx/pont-du-g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278" y="39624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tatic.ddmcdn.com/gif/la-ancient-rom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278" y="4572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5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Trojan War</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a:t>Ten year war </a:t>
            </a:r>
            <a:r>
              <a:rPr lang="en-US" dirty="0" smtClean="0"/>
              <a:t>between Mycenaean people and Troy around </a:t>
            </a:r>
            <a:r>
              <a:rPr lang="en-US" dirty="0"/>
              <a:t>1200s B.C. </a:t>
            </a:r>
            <a:endParaRPr lang="en-US" dirty="0" smtClean="0"/>
          </a:p>
          <a:p>
            <a:r>
              <a:rPr lang="en-US" dirty="0" smtClean="0"/>
              <a:t>Greeks invaded city because Trojan prince kidnapped Helen, wife of Greek king.</a:t>
            </a:r>
          </a:p>
          <a:p>
            <a:r>
              <a:rPr lang="en-US" dirty="0" smtClean="0"/>
              <a:t>Excavations in Turkey show there was actual war; may be some truth in legend.</a:t>
            </a:r>
          </a:p>
          <a:p>
            <a:endParaRPr lang="en-US" dirty="0"/>
          </a:p>
        </p:txBody>
      </p:sp>
      <p:pic>
        <p:nvPicPr>
          <p:cNvPr id="2052" name="Picture 4" descr="http://www.quia.com/files/quia/users/ahutchison@plano88/Projects/TrojanHo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14337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9719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Colosseum</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Built A.D. 72-81.</a:t>
            </a:r>
          </a:p>
          <a:p>
            <a:r>
              <a:rPr lang="en-US" dirty="0" smtClean="0"/>
              <a:t>Stone and concrete:</a:t>
            </a:r>
          </a:p>
          <a:p>
            <a:pPr lvl="1"/>
            <a:r>
              <a:rPr lang="en-US" dirty="0" smtClean="0"/>
              <a:t>157 feet high</a:t>
            </a:r>
          </a:p>
          <a:p>
            <a:pPr lvl="1"/>
            <a:r>
              <a:rPr lang="en-US" dirty="0" smtClean="0"/>
              <a:t>620 feet long</a:t>
            </a:r>
          </a:p>
          <a:p>
            <a:pPr lvl="1"/>
            <a:r>
              <a:rPr lang="en-US" dirty="0" smtClean="0"/>
              <a:t>Arena 287 feet long</a:t>
            </a:r>
          </a:p>
          <a:p>
            <a:pPr lvl="1"/>
            <a:r>
              <a:rPr lang="en-US" dirty="0" smtClean="0"/>
              <a:t>Arena 180 feet wide</a:t>
            </a:r>
          </a:p>
          <a:p>
            <a:r>
              <a:rPr lang="en-US" dirty="0" smtClean="0"/>
              <a:t>Capacity: </a:t>
            </a:r>
          </a:p>
          <a:p>
            <a:pPr lvl="1"/>
            <a:r>
              <a:rPr lang="en-US" dirty="0" smtClean="0"/>
              <a:t>45,000 – 50,000 </a:t>
            </a:r>
          </a:p>
          <a:p>
            <a:r>
              <a:rPr lang="en-US" dirty="0" smtClean="0"/>
              <a:t>Same model used today for sport stadiums.</a:t>
            </a:r>
            <a:endParaRPr lang="en-US" dirty="0"/>
          </a:p>
        </p:txBody>
      </p:sp>
      <p:pic>
        <p:nvPicPr>
          <p:cNvPr id="10242" name="Picture 2" descr="http://wikitravel.org/upload/shared/4/44/Colosseum,_Ro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6096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vikings.com/assets/images/stadium/new-stadium-1-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4455" y="3657600"/>
            <a:ext cx="3810000" cy="260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0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Warring City-States</a:t>
            </a:r>
            <a:endParaRPr lang="en-US" dirty="0"/>
          </a:p>
        </p:txBody>
      </p:sp>
      <p:sp>
        <p:nvSpPr>
          <p:cNvPr id="3" name="Subtitle 2"/>
          <p:cNvSpPr>
            <a:spLocks noGrp="1"/>
          </p:cNvSpPr>
          <p:nvPr>
            <p:ph type="subTitle" idx="1"/>
          </p:nvPr>
        </p:nvSpPr>
        <p:spPr/>
        <p:txBody>
          <a:bodyPr/>
          <a:lstStyle/>
          <a:p>
            <a:r>
              <a:rPr lang="en-US" dirty="0" smtClean="0"/>
              <a:t>Chapter 5, Section 2</a:t>
            </a:r>
            <a:endParaRPr lang="en-US" dirty="0"/>
          </a:p>
        </p:txBody>
      </p:sp>
    </p:spTree>
    <p:extLst>
      <p:ext uri="{BB962C8B-B14F-4D97-AF65-F5344CB8AC3E}">
        <p14:creationId xmlns:p14="http://schemas.microsoft.com/office/powerpoint/2010/main" val="190104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1897</TotalTime>
  <Words>2730</Words>
  <Application>Microsoft Office PowerPoint</Application>
  <PresentationFormat>On-screen Show (4:3)</PresentationFormat>
  <Paragraphs>385</Paragraphs>
  <Slides>80</Slides>
  <Notes>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Concourse</vt:lpstr>
      <vt:lpstr>Classical Greece, Ancient Rome  and Early Christianity: 2000 B.C. – 500 A.D.</vt:lpstr>
      <vt:lpstr>Cultures of the Mountain and the Sea</vt:lpstr>
      <vt:lpstr>Epic</vt:lpstr>
      <vt:lpstr>Myth</vt:lpstr>
      <vt:lpstr>Family Tree of Zeus</vt:lpstr>
      <vt:lpstr>Homer</vt:lpstr>
      <vt:lpstr>Mycenaean</vt:lpstr>
      <vt:lpstr>Trojan War</vt:lpstr>
      <vt:lpstr>Warring City-States</vt:lpstr>
      <vt:lpstr>Polis</vt:lpstr>
      <vt:lpstr>Acropolis</vt:lpstr>
      <vt:lpstr>Forms of Government</vt:lpstr>
      <vt:lpstr>Monarchy</vt:lpstr>
      <vt:lpstr>Aristocracy</vt:lpstr>
      <vt:lpstr>Oligarchy</vt:lpstr>
      <vt:lpstr>Tyrant</vt:lpstr>
      <vt:lpstr>Democracy</vt:lpstr>
      <vt:lpstr>Helots</vt:lpstr>
      <vt:lpstr>Phalanx</vt:lpstr>
      <vt:lpstr>Persian Wars</vt:lpstr>
      <vt:lpstr> Democracy and Greece’s Golden Age</vt:lpstr>
      <vt:lpstr>Direct Democracy</vt:lpstr>
      <vt:lpstr>Classical Art</vt:lpstr>
      <vt:lpstr>Classical Art - Parthenon</vt:lpstr>
      <vt:lpstr>Tragedy</vt:lpstr>
      <vt:lpstr>Comedy</vt:lpstr>
      <vt:lpstr>Peloponnesian War</vt:lpstr>
      <vt:lpstr>Philosopher</vt:lpstr>
      <vt:lpstr>Socrates</vt:lpstr>
      <vt:lpstr>Plato</vt:lpstr>
      <vt:lpstr>Aristotle</vt:lpstr>
      <vt:lpstr>Greece’s Golden Age</vt:lpstr>
      <vt:lpstr>Alexander’s Empire</vt:lpstr>
      <vt:lpstr>Phillip II</vt:lpstr>
      <vt:lpstr>Macedonia</vt:lpstr>
      <vt:lpstr>Alexander the Great</vt:lpstr>
      <vt:lpstr>Darius III</vt:lpstr>
      <vt:lpstr>Classical Greece: The Spread of  Hellenistic Culture</vt:lpstr>
      <vt:lpstr>Hellenistic</vt:lpstr>
      <vt:lpstr>Alexandria</vt:lpstr>
      <vt:lpstr>Euclid</vt:lpstr>
      <vt:lpstr>Archimedes</vt:lpstr>
      <vt:lpstr>Colossus of Rhodes</vt:lpstr>
      <vt:lpstr>Greco-Roman Culture</vt:lpstr>
      <vt:lpstr>The Roman Republic</vt:lpstr>
      <vt:lpstr>Republic</vt:lpstr>
      <vt:lpstr>Patricians</vt:lpstr>
      <vt:lpstr>Plebeians</vt:lpstr>
      <vt:lpstr>Tribune</vt:lpstr>
      <vt:lpstr>Consul</vt:lpstr>
      <vt:lpstr>Senate</vt:lpstr>
      <vt:lpstr>Dictator</vt:lpstr>
      <vt:lpstr>Legion</vt:lpstr>
      <vt:lpstr>Punic Wars</vt:lpstr>
      <vt:lpstr>Hannibal</vt:lpstr>
      <vt:lpstr>The Roman Empire</vt:lpstr>
      <vt:lpstr>Civil War</vt:lpstr>
      <vt:lpstr>Triumvirate</vt:lpstr>
      <vt:lpstr>Julius Caesar</vt:lpstr>
      <vt:lpstr>Augustus</vt:lpstr>
      <vt:lpstr>Pax Romana</vt:lpstr>
      <vt:lpstr>The Rise of Christianity</vt:lpstr>
      <vt:lpstr>Jesus</vt:lpstr>
      <vt:lpstr>Apostles</vt:lpstr>
      <vt:lpstr>Peter</vt:lpstr>
      <vt:lpstr>Paul</vt:lpstr>
      <vt:lpstr>Diaspora</vt:lpstr>
      <vt:lpstr>Constantine</vt:lpstr>
      <vt:lpstr>Fall of the Roman Empire</vt:lpstr>
      <vt:lpstr>Inflation</vt:lpstr>
      <vt:lpstr>Mercenary</vt:lpstr>
      <vt:lpstr>Diocletian</vt:lpstr>
      <vt:lpstr>Constantinople</vt:lpstr>
      <vt:lpstr>Attila (the Hun)</vt:lpstr>
      <vt:lpstr>Rome and the Roots of Western Civilization</vt:lpstr>
      <vt:lpstr>Pompeii</vt:lpstr>
      <vt:lpstr>Virgil</vt:lpstr>
      <vt:lpstr>Tacitus</vt:lpstr>
      <vt:lpstr>Aqueduct</vt:lpstr>
      <vt:lpstr>Colosseum</vt:lpstr>
    </vt:vector>
  </TitlesOfParts>
  <Company>ISD 279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Vocabulary</dc:title>
  <dc:creator>Edwards, Lindy (PCSH)</dc:creator>
  <cp:lastModifiedBy>Edwards, Lindy (PCSH)</cp:lastModifiedBy>
  <cp:revision>237</cp:revision>
  <dcterms:created xsi:type="dcterms:W3CDTF">2013-02-25T20:36:37Z</dcterms:created>
  <dcterms:modified xsi:type="dcterms:W3CDTF">2015-03-16T15:06:22Z</dcterms:modified>
</cp:coreProperties>
</file>