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7"/>
  </p:notesMasterIdLst>
  <p:sldIdLst>
    <p:sldId id="256" r:id="rId2"/>
    <p:sldId id="320" r:id="rId3"/>
    <p:sldId id="401" r:id="rId4"/>
    <p:sldId id="421" r:id="rId5"/>
    <p:sldId id="545" r:id="rId6"/>
    <p:sldId id="423" r:id="rId7"/>
    <p:sldId id="402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547" r:id="rId18"/>
    <p:sldId id="434" r:id="rId19"/>
    <p:sldId id="405" r:id="rId20"/>
    <p:sldId id="548" r:id="rId21"/>
    <p:sldId id="435" r:id="rId22"/>
    <p:sldId id="436" r:id="rId23"/>
    <p:sldId id="438" r:id="rId24"/>
    <p:sldId id="437" r:id="rId25"/>
    <p:sldId id="439" r:id="rId26"/>
    <p:sldId id="597" r:id="rId27"/>
    <p:sldId id="598" r:id="rId28"/>
    <p:sldId id="440" r:id="rId29"/>
    <p:sldId id="549" r:id="rId30"/>
    <p:sldId id="441" r:id="rId31"/>
    <p:sldId id="442" r:id="rId32"/>
    <p:sldId id="443" r:id="rId33"/>
    <p:sldId id="444" r:id="rId34"/>
    <p:sldId id="445" r:id="rId35"/>
    <p:sldId id="446" r:id="rId36"/>
    <p:sldId id="550" r:id="rId37"/>
    <p:sldId id="448" r:id="rId38"/>
    <p:sldId id="449" r:id="rId39"/>
    <p:sldId id="551" r:id="rId40"/>
    <p:sldId id="450" r:id="rId41"/>
    <p:sldId id="451" r:id="rId42"/>
    <p:sldId id="452" r:id="rId43"/>
    <p:sldId id="453" r:id="rId44"/>
    <p:sldId id="454" r:id="rId45"/>
    <p:sldId id="45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897"/>
    <a:srgbClr val="2B794E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24" autoAdjust="0"/>
  </p:normalViewPr>
  <p:slideViewPr>
    <p:cSldViewPr>
      <p:cViewPr>
        <p:scale>
          <a:sx n="77" d="100"/>
          <a:sy n="77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729D-EE50-49F4-AEA0-A79135211F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2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9DDF33-0910-43ED-85CF-7E0405FAAEDB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igbuddhastatue.com/wheel-of-dharma-buddha-statue.html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bigbuddhastatue.com/seated-buddha-in-meditation-on-lotus-bronze-statue.html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en.wikipedia.org/wiki/File:Chakravatin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sanatansociety.com/indian_art_galleries/pieter_weltevrede/pw_go_vishnu_shesha01_painting.htm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imple.wikipedia.org/wiki/File:Civilt%C3%A0ValleIndoMappa.pn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438400"/>
          </a:xfrm>
        </p:spPr>
        <p:txBody>
          <a:bodyPr/>
          <a:lstStyle/>
          <a:p>
            <a:r>
              <a:rPr lang="en-US" dirty="0" smtClean="0"/>
              <a:t>World History Vocabulary</a:t>
            </a:r>
            <a:endParaRPr lang="en-US" dirty="0"/>
          </a:p>
        </p:txBody>
      </p:sp>
      <p:pic>
        <p:nvPicPr>
          <p:cNvPr id="28680" name="Picture 8" descr="http://thumbs.dreamstime.com/thumblarge_312/1221875071iq1T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65" y="2743199"/>
            <a:ext cx="4648200" cy="39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4079333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TRIMESTER 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24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Movement of a people from one region to another.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Indo-Europeans migrated 1700 – 1200 B.C. from steppes.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images.classwell.com/mcd_xhtml_ebooks/2005_world_history/images/mcd_awh2005_0618376798_P62_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r="4378" b="19330"/>
          <a:stretch/>
        </p:blipFill>
        <p:spPr bwMode="auto">
          <a:xfrm>
            <a:off x="2438400" y="2648791"/>
            <a:ext cx="6204000" cy="38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Hittites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Group of Indo-European speakers.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Lived around 2000 B.C. in Anatolia.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Used chariots and iron weapons in war.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Formed empire around 1650 B.C.; ruled 450 years.</a:t>
            </a:r>
          </a:p>
          <a:p>
            <a:endParaRPr lang="en-US" dirty="0"/>
          </a:p>
        </p:txBody>
      </p:sp>
      <p:pic>
        <p:nvPicPr>
          <p:cNvPr id="4098" name="Picture 2" descr="http://yabangee.com/wp-content/uploads/2012/06/The-Hittites-relied-on-their-mastery-of-the-char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5718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Also called Asia Minor.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Area in modern-day Turkey occupied by Hittites about 2000 B.C.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Huge peninsula that juts out into Black and Mediterranean seas.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believe iron technology started here.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3.bp.blogspot.com/_UE48lgwwHjw/TPFGSA3jVTI/AAAAAAAAAGA/fDlwNPqxFok/s1600/Map%2Bof%2Bthe%2BHittite%2B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4446"/>
            <a:ext cx="3581400" cy="41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Aryans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Another Indo-European group that lived same time as Hittites.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Organized into four groups based on occupations, becomes caste system later on: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Brahmins (priests)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Warriors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Traders and Landowners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Peasants and traders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Ary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828800"/>
            <a:ext cx="3705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Vedas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Sacred literature of the Aryans.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Four collections of prayers, hymns, magic spells and instructions for performing rituals.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Ve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2971800"/>
            <a:ext cx="609599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Brahmin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Aryan priests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Identified with the creator god, Brahma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Considered mouthpiece of </a:t>
            </a:r>
            <a:r>
              <a:rPr lang="en-US" dirty="0" err="1" smtClean="0">
                <a:solidFill>
                  <a:schemeClr val="tx1"/>
                </a:solidFill>
              </a:rPr>
              <a:t>Purusha</a:t>
            </a:r>
            <a:r>
              <a:rPr lang="en-US" dirty="0" smtClean="0">
                <a:solidFill>
                  <a:schemeClr val="tx1"/>
                </a:solidFill>
              </a:rPr>
              <a:t> (the first human being). </a:t>
            </a:r>
          </a:p>
          <a:p>
            <a:endParaRPr lang="en-US" dirty="0"/>
          </a:p>
        </p:txBody>
      </p:sp>
      <p:pic>
        <p:nvPicPr>
          <p:cNvPr id="10242" name="Picture 2" descr="http://www.markville.ss.yrdsb.edu.on.ca/projects/classof2008/chong2/kim/brahmi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r="3464"/>
          <a:stretch/>
        </p:blipFill>
        <p:spPr bwMode="auto">
          <a:xfrm>
            <a:off x="609600" y="1752599"/>
            <a:ext cx="3733800" cy="41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Dark-skinned laborers (“</a:t>
            </a:r>
            <a:r>
              <a:rPr lang="en-US" dirty="0" err="1" smtClean="0">
                <a:solidFill>
                  <a:schemeClr val="tx1"/>
                </a:solidFill>
              </a:rPr>
              <a:t>varnas</a:t>
            </a:r>
            <a:r>
              <a:rPr lang="en-US" dirty="0" smtClean="0">
                <a:solidFill>
                  <a:schemeClr val="tx1"/>
                </a:solidFill>
              </a:rPr>
              <a:t>”) who were forced to work for Aryans.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Renamed </a:t>
            </a:r>
            <a:r>
              <a:rPr lang="en-US" b="1" i="1" dirty="0" smtClean="0">
                <a:solidFill>
                  <a:schemeClr val="tx1"/>
                </a:solidFill>
              </a:rPr>
              <a:t>castes</a:t>
            </a:r>
            <a:r>
              <a:rPr lang="en-US" dirty="0" smtClean="0">
                <a:solidFill>
                  <a:schemeClr val="tx1"/>
                </a:solidFill>
              </a:rPr>
              <a:t> by Portuguese.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Var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276600" cy="44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pic>
        <p:nvPicPr>
          <p:cNvPr id="8198" name="Picture 6" descr="http://3.bp.blogspot.com/-S5PIybVhrsc/TZy6Y4AhxlI/AAAAAAAABoA/_0hbDrU5hBw/s400/Maya-society-Castes-as-in%2B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33303"/>
            <a:ext cx="4356508" cy="393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751669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Complex system with many </a:t>
            </a:r>
            <a:r>
              <a:rPr lang="en-US" dirty="0" smtClean="0">
                <a:solidFill>
                  <a:schemeClr val="tx1"/>
                </a:solidFill>
              </a:rPr>
              <a:t>subdivisions.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Membership </a:t>
            </a:r>
            <a:r>
              <a:rPr lang="en-US" dirty="0" smtClean="0">
                <a:solidFill>
                  <a:schemeClr val="tx1"/>
                </a:solidFill>
              </a:rPr>
              <a:t>is determined by work one does.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Regulates who one can associate with, marry, etc.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Cleanliness and purity are all-important.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impure based on occupation (butchers, gravediggers, trash collectors, etc.) particularly unclean; known as </a:t>
            </a:r>
            <a:r>
              <a:rPr lang="en-US" i="1" dirty="0" smtClean="0">
                <a:solidFill>
                  <a:schemeClr val="tx1"/>
                </a:solidFill>
              </a:rPr>
              <a:t>untouchables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Mahabharata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Great Indian epic.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Reflects struggles of the Aryan kings to control Indian lands.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section titled </a:t>
            </a:r>
            <a:r>
              <a:rPr lang="en-US" i="1" dirty="0" smtClean="0">
                <a:solidFill>
                  <a:schemeClr val="tx1"/>
                </a:solidFill>
              </a:rPr>
              <a:t>Bhagavad </a:t>
            </a:r>
            <a:r>
              <a:rPr lang="en-US" i="1" dirty="0" err="1" smtClean="0">
                <a:solidFill>
                  <a:schemeClr val="tx1"/>
                </a:solidFill>
              </a:rPr>
              <a:t>Gida</a:t>
            </a:r>
            <a:r>
              <a:rPr lang="en-US" dirty="0" smtClean="0">
                <a:solidFill>
                  <a:schemeClr val="tx1"/>
                </a:solidFill>
              </a:rPr>
              <a:t> tells story of Krishna (god in human form).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www.hinduhumanrights.info/wp-content/uploads/2012/08/krishna_arjuna_Mahabharata-Kurukshet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798"/>
            <a:ext cx="4086225" cy="30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45868"/>
            <a:ext cx="8153400" cy="1606732"/>
          </a:xfrm>
        </p:spPr>
        <p:txBody>
          <a:bodyPr/>
          <a:lstStyle/>
          <a:p>
            <a:r>
              <a:rPr lang="en-US" sz="5400" dirty="0" smtClean="0"/>
              <a:t>Hinduism and Buddhism Develo</a:t>
            </a:r>
            <a:r>
              <a:rPr lang="en-US" sz="5400" dirty="0"/>
              <a:t>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6096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3, Section 2</a:t>
            </a:r>
            <a:endParaRPr lang="en-US" sz="3600" b="1" dirty="0">
              <a:solidFill>
                <a:srgbClr val="2F5897"/>
              </a:solidFill>
            </a:endParaRPr>
          </a:p>
        </p:txBody>
      </p:sp>
      <p:pic>
        <p:nvPicPr>
          <p:cNvPr id="13314" name="Picture 2" descr="http://img.docstoccdn.com/thumb/orig/1190847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33760" r="14456" b="16892"/>
          <a:stretch/>
        </p:blipFill>
        <p:spPr bwMode="auto">
          <a:xfrm>
            <a:off x="685800" y="1835239"/>
            <a:ext cx="7772400" cy="36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52599"/>
          </a:xfrm>
        </p:spPr>
        <p:txBody>
          <a:bodyPr/>
          <a:lstStyle/>
          <a:p>
            <a:r>
              <a:rPr lang="en-US" dirty="0" smtClean="0"/>
              <a:t>South Asia </a:t>
            </a:r>
            <a:br>
              <a:rPr lang="en-US" dirty="0" smtClean="0"/>
            </a:br>
            <a:r>
              <a:rPr lang="en-US" sz="3600" dirty="0" smtClean="0"/>
              <a:t>2500 B.C. – A.D. 600</a:t>
            </a:r>
            <a:endParaRPr lang="en-US" sz="3600" dirty="0"/>
          </a:p>
        </p:txBody>
      </p:sp>
      <p:pic>
        <p:nvPicPr>
          <p:cNvPr id="2050" name="Picture 2" descr="http://3.bp.blogspot.com/-mSPEihal4YU/T9gK3zb9FYI/AAAAAAAAHTE/71z_gkXW4HY/s1600/ancient-ind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9"/>
          <a:stretch/>
        </p:blipFill>
        <p:spPr bwMode="auto">
          <a:xfrm>
            <a:off x="838200" y="2569914"/>
            <a:ext cx="7239000" cy="41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4191000" y="2619050"/>
            <a:ext cx="1524001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2"/>
                </a:solidFill>
              </a:rPr>
              <a:t>UNIT 1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Moksha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Hindu term to describe perfect state of understanding all things.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Being liberated from illusions, disappointments and mistakes of everyday living.</a:t>
            </a:r>
          </a:p>
          <a:p>
            <a:endParaRPr lang="en-US" dirty="0"/>
          </a:p>
        </p:txBody>
      </p:sp>
      <p:pic>
        <p:nvPicPr>
          <p:cNvPr id="7170" name="Picture 2" descr="http://empathicperspectives.files.wordpress.com/2009/09/buddha-enlighten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798"/>
            <a:ext cx="4191000" cy="35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Reincarnation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Religious goal of  </a:t>
            </a:r>
            <a:r>
              <a:rPr lang="en-US" i="1" dirty="0" smtClean="0">
                <a:solidFill>
                  <a:schemeClr val="tx1"/>
                </a:solidFill>
              </a:rPr>
              <a:t>moksha</a:t>
            </a:r>
            <a:r>
              <a:rPr lang="en-US" dirty="0" smtClean="0">
                <a:solidFill>
                  <a:schemeClr val="tx1"/>
                </a:solidFill>
              </a:rPr>
              <a:t> (perfect understanding) is not possible in one lifetime.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Through </a:t>
            </a:r>
            <a:r>
              <a:rPr lang="en-US" b="1" i="1" dirty="0" smtClean="0">
                <a:solidFill>
                  <a:schemeClr val="tx1"/>
                </a:solidFill>
              </a:rPr>
              <a:t>reincarnation</a:t>
            </a:r>
            <a:r>
              <a:rPr lang="en-US" dirty="0" smtClean="0">
                <a:solidFill>
                  <a:schemeClr val="tx1"/>
                </a:solidFill>
              </a:rPr>
              <a:t> the soul is born again and again until </a:t>
            </a:r>
            <a:r>
              <a:rPr lang="en-US" i="1" dirty="0" smtClean="0">
                <a:solidFill>
                  <a:schemeClr val="tx1"/>
                </a:solidFill>
              </a:rPr>
              <a:t>moksha</a:t>
            </a:r>
            <a:r>
              <a:rPr lang="en-US" dirty="0" smtClean="0">
                <a:solidFill>
                  <a:schemeClr val="tx1"/>
                </a:solidFill>
              </a:rPr>
              <a:t> is achieved.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Belief perpetuates and reinforces caste system.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indu-compo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599"/>
            <a:ext cx="3810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Karma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Each soul has karma – good or bad deeds – that follows from one reincarnation to another.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Karma influences specific life circumstances, e.g. caste one is born in, health, wealth, etc.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3.bp.blogspot.com/_QXuhC9k6e8A/SkXCJXqOi1I/AAAAAAAAAJw/XcEYNyDsNNY/s400/kar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9" t="2500" r="11257" b="4642"/>
          <a:stretch/>
        </p:blipFill>
        <p:spPr bwMode="auto">
          <a:xfrm>
            <a:off x="533400" y="1920240"/>
            <a:ext cx="3907497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Siddharta Gautama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Founder of Buddhism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Born in noble family ; isolated in palace until 29 years old.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Spent life searching for religious truth and end to life’s suffering - enlightenment.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Eventually known as Buddha – “the enlightened one”.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i1.squidoocdn.com/resize/squidoo_images/250/draft_lens8913031module78246391photo_1263081209O-124GR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4" y="1828800"/>
            <a:ext cx="2895600" cy="41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Jainism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Religion founded by </a:t>
            </a:r>
            <a:r>
              <a:rPr lang="en-US" dirty="0" err="1" smtClean="0">
                <a:solidFill>
                  <a:schemeClr val="tx1"/>
                </a:solidFill>
              </a:rPr>
              <a:t>Mahavira</a:t>
            </a:r>
            <a:r>
              <a:rPr lang="en-US" dirty="0" smtClean="0">
                <a:solidFill>
                  <a:schemeClr val="tx1"/>
                </a:solidFill>
              </a:rPr>
              <a:t> – 599 B.C.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Believed everything in the universe has a soul and should not be harmed – even insects.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Look for occupations that do not harm others; traditionally trade and commerce.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Believe in religious tolerance – little effort to convert others. </a:t>
            </a:r>
          </a:p>
        </p:txBody>
      </p:sp>
      <p:pic>
        <p:nvPicPr>
          <p:cNvPr id="4099" name="Picture 3" descr="The Jains (Library of Religious Beliefs and Practice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32345" r="6551"/>
          <a:stretch/>
        </p:blipFill>
        <p:spPr bwMode="auto">
          <a:xfrm>
            <a:off x="685800" y="1752600"/>
            <a:ext cx="317510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Enlightenment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Buddhism the state of true wisdom; perfect understanding of life and suffering.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Those seeking follow </a:t>
            </a:r>
            <a:r>
              <a:rPr lang="en-US" i="1" dirty="0" smtClean="0">
                <a:solidFill>
                  <a:schemeClr val="tx1"/>
                </a:solidFill>
              </a:rPr>
              <a:t>Middle Way </a:t>
            </a:r>
            <a:r>
              <a:rPr lang="en-US" dirty="0" smtClean="0">
                <a:solidFill>
                  <a:schemeClr val="tx1"/>
                </a:solidFill>
              </a:rPr>
              <a:t>and its </a:t>
            </a:r>
            <a:r>
              <a:rPr lang="en-US" i="1" dirty="0" smtClean="0">
                <a:solidFill>
                  <a:schemeClr val="tx1"/>
                </a:solidFill>
              </a:rPr>
              <a:t>Eightfold Path </a:t>
            </a:r>
            <a:r>
              <a:rPr lang="en-US" dirty="0" smtClean="0">
                <a:solidFill>
                  <a:schemeClr val="tx1"/>
                </a:solidFill>
              </a:rPr>
              <a:t>– a guide to behavior – one step at a time.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Would eventually lead to </a:t>
            </a:r>
            <a:r>
              <a:rPr lang="en-US" i="1" dirty="0" smtClean="0">
                <a:solidFill>
                  <a:schemeClr val="tx1"/>
                </a:solidFill>
              </a:rPr>
              <a:t>nirvana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i3.squidoocdn.com/resize/squidoo_images/-1/lens8913031_1263078940B-05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28013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Noble Truths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First:</a:t>
            </a:r>
            <a:r>
              <a:rPr lang="en-US" sz="2800" dirty="0" smtClean="0">
                <a:solidFill>
                  <a:schemeClr val="tx1"/>
                </a:solidFill>
              </a:rPr>
              <a:t> Life is filled with suffering and sorrow.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Second:</a:t>
            </a:r>
            <a:r>
              <a:rPr lang="en-US" sz="2800" dirty="0" smtClean="0">
                <a:solidFill>
                  <a:schemeClr val="tx1"/>
                </a:solidFill>
              </a:rPr>
              <a:t> The cause of suffering is people’s selfish desire for temporary pleasures of this world (attachment).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Third:</a:t>
            </a:r>
            <a:r>
              <a:rPr lang="en-US" sz="2800" dirty="0" smtClean="0">
                <a:solidFill>
                  <a:schemeClr val="tx1"/>
                </a:solidFill>
              </a:rPr>
              <a:t> The way to end all suffering is to end all desires; become detached.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Fourth:</a:t>
            </a:r>
            <a:r>
              <a:rPr lang="en-US" sz="2800" dirty="0" smtClean="0">
                <a:solidFill>
                  <a:schemeClr val="tx1"/>
                </a:solidFill>
              </a:rPr>
              <a:t> The way to overcome desires and get enlightenment is to follow the </a:t>
            </a:r>
            <a:r>
              <a:rPr lang="en-US" sz="2800" b="1" i="1" dirty="0" smtClean="0">
                <a:solidFill>
                  <a:schemeClr val="tx1"/>
                </a:solidFill>
              </a:rPr>
              <a:t>Eightfold Path.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images.travelpod.com/users/inoursuitcase/freedom_07-08.1244606400.the-4-noble-truth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656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Noble Eightfold Path</a:t>
            </a:r>
            <a:endParaRPr lang="en-US" dirty="0"/>
          </a:p>
        </p:txBody>
      </p:sp>
      <p:pic>
        <p:nvPicPr>
          <p:cNvPr id="2050" name="Picture 2" descr="http://ourshoes.files.wordpress.com/2010/02/eightfold-p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086600" cy="4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Nirvana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Buddhism </a:t>
            </a:r>
            <a:r>
              <a:rPr lang="en-US" b="1" i="1" dirty="0" smtClean="0">
                <a:solidFill>
                  <a:schemeClr val="tx1"/>
                </a:solidFill>
              </a:rPr>
              <a:t>nirvana</a:t>
            </a:r>
            <a:r>
              <a:rPr lang="en-US" dirty="0" smtClean="0">
                <a:solidFill>
                  <a:schemeClr val="tx1"/>
                </a:solidFill>
              </a:rPr>
              <a:t> refers to final step on the </a:t>
            </a:r>
            <a:r>
              <a:rPr lang="en-US" i="1" dirty="0" smtClean="0">
                <a:solidFill>
                  <a:schemeClr val="tx1"/>
                </a:solidFill>
              </a:rPr>
              <a:t>Eightfold Path – the Middle Way </a:t>
            </a:r>
            <a:r>
              <a:rPr lang="en-US" dirty="0" smtClean="0">
                <a:solidFill>
                  <a:schemeClr val="tx1"/>
                </a:solidFill>
              </a:rPr>
              <a:t>between desire and self-denial.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Could take several lifetimes to reach </a:t>
            </a:r>
            <a:r>
              <a:rPr lang="en-US" b="1" i="1" dirty="0" smtClean="0">
                <a:solidFill>
                  <a:schemeClr val="tx1"/>
                </a:solidFill>
              </a:rPr>
              <a:t>nirvana</a:t>
            </a:r>
            <a:r>
              <a:rPr lang="en-US" dirty="0" smtClean="0">
                <a:solidFill>
                  <a:schemeClr val="tx1"/>
                </a:solidFill>
              </a:rPr>
              <a:t>; believers embrace reincarnation.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Brings final release from selfishness and pain; ends cycle of life and death.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i1.squidoocdn.com/resize/squidoo_images/250/draft_lens8913031module78246371photo_1263081473B-172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819400" cy="45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92110"/>
            <a:ext cx="8153400" cy="990600"/>
          </a:xfrm>
        </p:spPr>
        <p:txBody>
          <a:bodyPr/>
          <a:lstStyle/>
          <a:p>
            <a:r>
              <a:rPr lang="en-US" sz="5400" dirty="0" smtClean="0"/>
              <a:t>India’s First Empires</a:t>
            </a:r>
            <a:endParaRPr lang="en-US" sz="5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8446" y="59436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Chapter 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7, Section </a:t>
            </a: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1</a:t>
            </a:r>
            <a:endParaRPr lang="en-US" sz="3600" dirty="0">
              <a:latin typeface="+mj-lt"/>
            </a:endParaRPr>
          </a:p>
        </p:txBody>
      </p:sp>
      <p:pic>
        <p:nvPicPr>
          <p:cNvPr id="5122" name="Picture 2" descr="http://www.stutzfamily.com/mrstutz/indus/log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572000" cy="44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5400" dirty="0" smtClean="0"/>
              <a:t>Planned Cities on the Indus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2, Section 3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lgnet.in/uploads/indus%20valley%20excavations%20harapp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6224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>
                <a:solidFill>
                  <a:srgbClr val="2F5897"/>
                </a:solidFill>
              </a:rPr>
              <a:t>aury</a:t>
            </a:r>
            <a:r>
              <a:rPr lang="en-US" dirty="0" smtClean="0"/>
              <a:t>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Kingdom of Magadha ruled by Nanda family.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Military leader Chandragupta </a:t>
            </a:r>
            <a:r>
              <a:rPr lang="en-US" dirty="0" err="1" smtClean="0">
                <a:solidFill>
                  <a:schemeClr val="tx1"/>
                </a:solidFill>
              </a:rPr>
              <a:t>Mauraya</a:t>
            </a:r>
            <a:r>
              <a:rPr lang="en-US" dirty="0" smtClean="0">
                <a:solidFill>
                  <a:schemeClr val="tx1"/>
                </a:solidFill>
              </a:rPr>
              <a:t>  killed Nanda king and claimed throne 321 B.C.; start of Mauryan Empire.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United northern India; empire stretched over 2,000 miles.</a:t>
            </a:r>
          </a:p>
        </p:txBody>
      </p:sp>
      <p:pic>
        <p:nvPicPr>
          <p:cNvPr id="1028" name="Picture 4" descr="http://www.livius.org/a/1/maps/indi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2956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Asoka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Grandson of Chandragupta; became king 269 B.C.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Expanded empire through war, but afterwards followed Buddha’s teaching of peace.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Ensured religious toleration and fair treatment of subjects.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upload.wikimedia.org/wikipedia/commons/thumb/6/60/Chakravatin.JPG/220px-Chakravat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89314"/>
            <a:ext cx="2057400" cy="24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_6fTwwSG2kPI/TR9GXbFyyVI/AAAAAAAABFE/eYAXAmsQyWA/s200/Asho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2" y="3200400"/>
            <a:ext cx="1876424" cy="28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Religious Toleration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Acceptance of people who hold different religious beliefs.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Key to Asoka’s successful reign of Mauryan Empire.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historyindia.org/content_images/1164097843_banner-relig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7360"/>
            <a:ext cx="312724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Tamil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Language spoken by Tamil people in Southern India.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Area belonged to three kingdoms that were never overcome by the </a:t>
            </a:r>
            <a:r>
              <a:rPr lang="en-US" dirty="0" err="1" smtClean="0">
                <a:solidFill>
                  <a:schemeClr val="tx1"/>
                </a:solidFill>
              </a:rPr>
              <a:t>Mauryans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lmp.ucla.edu/images/Tam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6449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Gupta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India’s second empire A.D. 320. </a:t>
            </a:r>
            <a:r>
              <a:rPr lang="en-US" dirty="0">
                <a:solidFill>
                  <a:schemeClr val="tx1"/>
                </a:solidFill>
              </a:rPr>
              <a:t>- 500 years after Mauryan </a:t>
            </a:r>
            <a:r>
              <a:rPr lang="en-US" dirty="0" smtClean="0">
                <a:solidFill>
                  <a:schemeClr val="tx1"/>
                </a:solidFill>
              </a:rPr>
              <a:t>Empire.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Established by Chandra Gupta when married into royal family.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Oversaw  flowering of Hindu culture.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2" name="Picture 6" descr="Mithuna (terra from, India, Gupta era) -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8" y="1752600"/>
            <a:ext cx="337351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Patriarchal / </a:t>
            </a:r>
            <a:r>
              <a:rPr lang="en-US" dirty="0" smtClean="0"/>
              <a:t>Matriarchal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Patriarchal: Families headed by eldest male.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Matriarchal: Families headed by mother rather than father; property passed through female line.</a:t>
            </a:r>
          </a:p>
          <a:p>
            <a:endParaRPr lang="en-US" dirty="0"/>
          </a:p>
        </p:txBody>
      </p:sp>
      <p:pic>
        <p:nvPicPr>
          <p:cNvPr id="2050" name="Picture 2" descr="http://www.aashrams-thehome.org/imag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3" y="1783080"/>
            <a:ext cx="378822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10013" y="4648200"/>
            <a:ext cx="2971800" cy="1295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7, 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Section 2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www.indianetzone.com/photos_gallery/19/Ship_18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6722"/>
            <a:ext cx="5715000" cy="48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33400" y="152400"/>
            <a:ext cx="8153400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Trade Spreads Indian </a:t>
            </a:r>
            <a:br>
              <a:rPr lang="en-US" sz="5400" dirty="0" smtClean="0"/>
            </a:br>
            <a:r>
              <a:rPr lang="en-US" sz="5400" dirty="0" smtClean="0"/>
              <a:t>Religions and Cultures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198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Mahayana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Eastern Buddhism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Teaches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 err="1">
                <a:solidFill>
                  <a:schemeClr val="tx1"/>
                </a:solidFill>
              </a:rPr>
              <a:t>Pali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Canon (</a:t>
            </a:r>
            <a:r>
              <a:rPr lang="en-US" dirty="0">
                <a:solidFill>
                  <a:schemeClr val="tx1"/>
                </a:solidFill>
              </a:rPr>
              <a:t>religious text in Theravada </a:t>
            </a:r>
            <a:r>
              <a:rPr lang="en-US" dirty="0" smtClean="0">
                <a:solidFill>
                  <a:schemeClr val="tx1"/>
                </a:solidFill>
              </a:rPr>
              <a:t>Buddhism), but </a:t>
            </a:r>
            <a:r>
              <a:rPr lang="en-US" dirty="0">
                <a:solidFill>
                  <a:schemeClr val="tx1"/>
                </a:solidFill>
              </a:rPr>
              <a:t>it also includes additional texts </a:t>
            </a:r>
            <a:r>
              <a:rPr lang="en-US" dirty="0" smtClean="0">
                <a:solidFill>
                  <a:schemeClr val="tx1"/>
                </a:solidFill>
              </a:rPr>
              <a:t>beliefs.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Believes </a:t>
            </a:r>
            <a:r>
              <a:rPr lang="en-US" dirty="0">
                <a:solidFill>
                  <a:schemeClr val="tx1"/>
                </a:solidFill>
              </a:rPr>
              <a:t>that the person must practice universal </a:t>
            </a:r>
            <a:r>
              <a:rPr lang="en-US" dirty="0" smtClean="0">
                <a:solidFill>
                  <a:schemeClr val="tx1"/>
                </a:solidFill>
              </a:rPr>
              <a:t>compassion to </a:t>
            </a:r>
            <a:r>
              <a:rPr lang="en-US" dirty="0">
                <a:solidFill>
                  <a:schemeClr val="tx1"/>
                </a:solidFill>
              </a:rPr>
              <a:t>attain the “Awakened Mind” of Buddha hood. </a:t>
            </a:r>
          </a:p>
        </p:txBody>
      </p:sp>
      <p:pic>
        <p:nvPicPr>
          <p:cNvPr id="5122" name="Picture 2" descr="http://www.dalailamajuly2008.com/wp-content/uploads/2009/08/Mahay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194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Theravada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First form of Buddhism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Word means  </a:t>
            </a:r>
            <a:r>
              <a:rPr lang="en-US" i="1" dirty="0" smtClean="0">
                <a:solidFill>
                  <a:schemeClr val="tx1"/>
                </a:solidFill>
              </a:rPr>
              <a:t>“</a:t>
            </a:r>
            <a:r>
              <a:rPr lang="en-US" i="1" dirty="0">
                <a:solidFill>
                  <a:schemeClr val="tx1"/>
                </a:solidFill>
              </a:rPr>
              <a:t>the Doctrine of the Elders”. 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Aim </a:t>
            </a:r>
            <a:r>
              <a:rPr lang="en-US" dirty="0">
                <a:solidFill>
                  <a:schemeClr val="tx1"/>
                </a:solidFill>
              </a:rPr>
              <a:t>is to use </a:t>
            </a:r>
            <a:r>
              <a:rPr lang="en-US" dirty="0" smtClean="0">
                <a:solidFill>
                  <a:schemeClr val="tx1"/>
                </a:solidFill>
              </a:rPr>
              <a:t>meditation </a:t>
            </a:r>
            <a:r>
              <a:rPr lang="en-US" dirty="0">
                <a:solidFill>
                  <a:schemeClr val="tx1"/>
                </a:solidFill>
              </a:rPr>
              <a:t>to train mind, and to encourage freedom of the mind from </a:t>
            </a:r>
            <a:r>
              <a:rPr lang="en-US" dirty="0" smtClean="0">
                <a:solidFill>
                  <a:schemeClr val="tx1"/>
                </a:solidFill>
              </a:rPr>
              <a:t>suffering.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Will allow follower </a:t>
            </a:r>
            <a:r>
              <a:rPr lang="en-US" dirty="0">
                <a:solidFill>
                  <a:schemeClr val="tx1"/>
                </a:solidFill>
              </a:rPr>
              <a:t>to reach </a:t>
            </a:r>
            <a:r>
              <a:rPr lang="en-US" dirty="0" smtClean="0">
                <a:solidFill>
                  <a:schemeClr val="tx1"/>
                </a:solidFill>
              </a:rPr>
              <a:t>Nirvana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Only </a:t>
            </a:r>
            <a:r>
              <a:rPr lang="en-US" dirty="0">
                <a:solidFill>
                  <a:schemeClr val="tx1"/>
                </a:solidFill>
              </a:rPr>
              <a:t>surviving school from the earliest years of Buddhism.</a:t>
            </a:r>
          </a:p>
          <a:p>
            <a:endParaRPr lang="en-US" dirty="0"/>
          </a:p>
        </p:txBody>
      </p:sp>
      <p:pic>
        <p:nvPicPr>
          <p:cNvPr id="7170" name="Picture 2" descr="http://www.dalailamajuly2008.com/wp-content/uploads/2009/08/Theravada-Buddh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4286"/>
            <a:ext cx="2914675" cy="45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nmarkproductions.com/assets/images/spread-of-buddhism-map-copyright-buddhanet-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5537"/>
            <a:ext cx="7648135" cy="627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Subcontinent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India, Pakistan and Bangladesh are often referred to as </a:t>
            </a:r>
            <a:r>
              <a:rPr lang="en-US" b="1" i="1" dirty="0" smtClean="0">
                <a:solidFill>
                  <a:schemeClr val="tx1"/>
                </a:solidFill>
              </a:rPr>
              <a:t>Indian subcontinent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Area is separated from rest of Asia by wall of high mountains (</a:t>
            </a:r>
            <a:r>
              <a:rPr lang="en-US" i="1" dirty="0" smtClean="0">
                <a:solidFill>
                  <a:schemeClr val="tx1"/>
                </a:solidFill>
              </a:rPr>
              <a:t>Hindu Kush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Karakorum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</a:rPr>
              <a:t>Himalayas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sprojects.mmi.mcgill.ca/tropmed/geography/india/maps/india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Buddhist commemorative monument </a:t>
            </a:r>
            <a:r>
              <a:rPr lang="en-US" dirty="0" smtClean="0">
                <a:solidFill>
                  <a:schemeClr val="tx1"/>
                </a:solidFill>
              </a:rPr>
              <a:t>housing </a:t>
            </a:r>
            <a:r>
              <a:rPr lang="en-US" dirty="0">
                <a:solidFill>
                  <a:schemeClr val="tx1"/>
                </a:solidFill>
              </a:rPr>
              <a:t>sacred relics associated with </a:t>
            </a:r>
            <a:r>
              <a:rPr lang="en-US" dirty="0" smtClean="0">
                <a:solidFill>
                  <a:schemeClr val="tx1"/>
                </a:solidFill>
              </a:rPr>
              <a:t>the Buddha.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hemispherical form of the stupa </a:t>
            </a:r>
            <a:r>
              <a:rPr lang="en-US" dirty="0" smtClean="0">
                <a:solidFill>
                  <a:schemeClr val="tx1"/>
                </a:solidFill>
              </a:rPr>
              <a:t>came from </a:t>
            </a:r>
            <a:r>
              <a:rPr lang="en-US" dirty="0">
                <a:solidFill>
                  <a:schemeClr val="tx1"/>
                </a:solidFill>
              </a:rPr>
              <a:t>pre-Buddhist burial mounds in India.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Circular </a:t>
            </a:r>
            <a:r>
              <a:rPr lang="en-US" dirty="0">
                <a:solidFill>
                  <a:schemeClr val="tx1"/>
                </a:solidFill>
              </a:rPr>
              <a:t>base supporting a massive solid dome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which projects an umbrella.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whole of the Great Stupa is encircled by a railing and four </a:t>
            </a:r>
            <a:r>
              <a:rPr lang="en-US" dirty="0" smtClean="0">
                <a:solidFill>
                  <a:schemeClr val="tx1"/>
                </a:solidFill>
              </a:rPr>
              <a:t>gateways.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de.academic.ru/pictures/dewiki/83/Stupa_in_Gotemb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b="13285"/>
          <a:stretch/>
        </p:blipFill>
        <p:spPr bwMode="auto">
          <a:xfrm>
            <a:off x="457199" y="1828800"/>
            <a:ext cx="40058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Brahma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One of three important Hindu gods; part of one divine force in the universe.</a:t>
            </a:r>
          </a:p>
          <a:p>
            <a:r>
              <a:rPr lang="en-US" b="1" dirty="0" smtClean="0">
                <a:solidFill>
                  <a:srgbClr val="2F5897"/>
                </a:solidFill>
              </a:rPr>
              <a:t>Creator</a:t>
            </a:r>
            <a:r>
              <a:rPr lang="en-US" dirty="0" smtClean="0">
                <a:solidFill>
                  <a:schemeClr val="tx1"/>
                </a:solidFill>
              </a:rPr>
              <a:t> of the world.</a:t>
            </a:r>
          </a:p>
        </p:txBody>
      </p:sp>
      <p:pic>
        <p:nvPicPr>
          <p:cNvPr id="9218" name="Picture 2" descr="http://upload.wikimedia.org/wikipedia/commons/thumb/e/e4/Brahma_on_hamsa.jpg/250px-Brahma_on_ham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99430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Vishnu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One of three important Hindu gods; part of one divine force in the universe.</a:t>
            </a:r>
          </a:p>
          <a:p>
            <a:r>
              <a:rPr lang="en-US" b="1" dirty="0" smtClean="0">
                <a:solidFill>
                  <a:srgbClr val="2F5897"/>
                </a:solidFill>
              </a:rPr>
              <a:t>Preserver </a:t>
            </a:r>
            <a:r>
              <a:rPr lang="en-US" dirty="0">
                <a:solidFill>
                  <a:schemeClr val="tx1"/>
                </a:solidFill>
              </a:rPr>
              <a:t>of the world.</a:t>
            </a:r>
          </a:p>
          <a:p>
            <a:endParaRPr lang="en-US" dirty="0"/>
          </a:p>
        </p:txBody>
      </p:sp>
      <p:pic>
        <p:nvPicPr>
          <p:cNvPr id="10242" name="Picture 2" descr="Click for a larger image of this Vishnu paint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429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Shiva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One of three important Hindu gods; part of one divine force in the universe.</a:t>
            </a:r>
          </a:p>
          <a:p>
            <a:r>
              <a:rPr lang="en-US" b="1" dirty="0" smtClean="0">
                <a:solidFill>
                  <a:srgbClr val="2F5897"/>
                </a:solidFill>
              </a:rPr>
              <a:t>Destroyer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world.</a:t>
            </a:r>
          </a:p>
          <a:p>
            <a:endParaRPr lang="en-US" dirty="0"/>
          </a:p>
        </p:txBody>
      </p:sp>
      <p:pic>
        <p:nvPicPr>
          <p:cNvPr id="11266" name="Picture 2" descr="http://www.historyforkids.org/learn/india/religion/pictures/sh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2857"/>
            <a:ext cx="4010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Kalidasa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One of India’s greatest writers.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Plays are skillfully written; emotionally stirring.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famous play: </a:t>
            </a:r>
            <a:r>
              <a:rPr lang="en-US" i="1" dirty="0" smtClean="0">
                <a:solidFill>
                  <a:schemeClr val="tx1"/>
                </a:solidFill>
              </a:rPr>
              <a:t>Shakantula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600200"/>
            <a:ext cx="322665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Silk Roads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Routes used to bring silk from China to western Asia and Rome.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 realized profits were to be made acting as middlemen; built stations along Silk Roads.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 trade expanded as result.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6" name="Picture 4" descr="http://www.chinatourguide.com/china_photos/Xinjiang/Attractions/silk_road_camel_caravans_carring_goo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r="18362"/>
          <a:stretch/>
        </p:blipFill>
        <p:spPr bwMode="auto">
          <a:xfrm>
            <a:off x="320040" y="1752600"/>
            <a:ext cx="3947160" cy="404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Monsoon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Seasonal winds dominate climate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Winter Monsoons: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October to February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From northeast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Blow westward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Summer Monsoons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June – October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From southwest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Blow eastward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Bring </a:t>
            </a:r>
            <a:r>
              <a:rPr lang="en-US" dirty="0">
                <a:solidFill>
                  <a:schemeClr val="tx1"/>
                </a:solidFill>
              </a:rPr>
              <a:t>much moisture – leads to flooding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Drought when fail to develop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www.mhschool.com/ss/ca/images/img_g6u3_quiz_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6" y="1524000"/>
            <a:ext cx="342230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Harappan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Around 2500 B.C. - same time as Egyptian civilization.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Several ancient cities in area of Indus Valley (today Pakistan).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Civilization mainly based on agriculture.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6" name="Picture 4" descr="http://upload.wikimedia.org/wikipedia/commons/thumb/3/31/Civilt%C3%A0ValleIndoMappa.png/180px-Civilt%C3%A0ValleIndoMapp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75871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r>
              <a:rPr lang="en-US" sz="5400" dirty="0" smtClean="0"/>
              <a:t>The Indo-Europeans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0" y="5715000"/>
            <a:ext cx="54864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3, Section 1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blogs.glnd.k12.va.us/nlewis/files/2009/09/harapp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8154"/>
            <a:ext cx="4343400" cy="432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Indo-Europeans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Nomadic people who migrated into Europe, India and Southwest Asia.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Pastoral people – herded cattle, sheep and goats;  tamed horses.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Spoke Indo-European.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shugards.net/wp-content/uploads/2010/06/IMG_31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2" t="15541" r="7819"/>
          <a:stretch/>
        </p:blipFill>
        <p:spPr bwMode="auto">
          <a:xfrm>
            <a:off x="381000" y="1874520"/>
            <a:ext cx="3962400" cy="32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Steppes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Dry grasslands situated north of Caucasus Mountains between Black and Caspian Seas.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im.glogster.com/media/4/35/39/75/353975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8"/>
          <a:stretch/>
        </p:blipFill>
        <p:spPr bwMode="auto">
          <a:xfrm>
            <a:off x="1219200" y="2590800"/>
            <a:ext cx="691978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5630</TotalTime>
  <Words>1263</Words>
  <Application>Microsoft Office PowerPoint</Application>
  <PresentationFormat>On-screen Show (4:3)</PresentationFormat>
  <Paragraphs>173</Paragraphs>
  <Slides>45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Executive</vt:lpstr>
      <vt:lpstr>World History Vocabulary</vt:lpstr>
      <vt:lpstr>South Asia  2500 B.C. – A.D. 600</vt:lpstr>
      <vt:lpstr>Planned Cities on the Indus</vt:lpstr>
      <vt:lpstr>Subcontinent</vt:lpstr>
      <vt:lpstr>Monsoon</vt:lpstr>
      <vt:lpstr>Harappan Civilization</vt:lpstr>
      <vt:lpstr>The Indo-Europeans</vt:lpstr>
      <vt:lpstr>Indo-Europeans</vt:lpstr>
      <vt:lpstr>Steppes</vt:lpstr>
      <vt:lpstr>Migration</vt:lpstr>
      <vt:lpstr>Hittites</vt:lpstr>
      <vt:lpstr>Anatolia</vt:lpstr>
      <vt:lpstr>Aryans</vt:lpstr>
      <vt:lpstr>Vedas</vt:lpstr>
      <vt:lpstr>Brahmin</vt:lpstr>
      <vt:lpstr>Caste</vt:lpstr>
      <vt:lpstr>Caste System</vt:lpstr>
      <vt:lpstr>Mahabharata</vt:lpstr>
      <vt:lpstr>Hinduism and Buddhism Develop</vt:lpstr>
      <vt:lpstr>Moksha</vt:lpstr>
      <vt:lpstr>Reincarnation</vt:lpstr>
      <vt:lpstr>Karma</vt:lpstr>
      <vt:lpstr>Siddharta Gautama</vt:lpstr>
      <vt:lpstr>Jainism</vt:lpstr>
      <vt:lpstr>Enlightenment</vt:lpstr>
      <vt:lpstr>The 4 Noble Truths</vt:lpstr>
      <vt:lpstr>The Noble Eightfold Path</vt:lpstr>
      <vt:lpstr>Nirvana</vt:lpstr>
      <vt:lpstr>India’s First Empires</vt:lpstr>
      <vt:lpstr>Mauryan Empire</vt:lpstr>
      <vt:lpstr>Asoka</vt:lpstr>
      <vt:lpstr>Religious Toleration</vt:lpstr>
      <vt:lpstr>Tamil</vt:lpstr>
      <vt:lpstr>Gupta Empire</vt:lpstr>
      <vt:lpstr>Patriarchal / Matriarchal</vt:lpstr>
      <vt:lpstr>PowerPoint Presentation</vt:lpstr>
      <vt:lpstr>Mahayana</vt:lpstr>
      <vt:lpstr>Theravada</vt:lpstr>
      <vt:lpstr>PowerPoint Presentation</vt:lpstr>
      <vt:lpstr>Stupa</vt:lpstr>
      <vt:lpstr>Brahma</vt:lpstr>
      <vt:lpstr>Vishnu</vt:lpstr>
      <vt:lpstr>Shiva</vt:lpstr>
      <vt:lpstr>Kalidasa</vt:lpstr>
      <vt:lpstr>Silk Roads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478</cp:revision>
  <dcterms:created xsi:type="dcterms:W3CDTF">2012-08-30T19:29:10Z</dcterms:created>
  <dcterms:modified xsi:type="dcterms:W3CDTF">2014-12-10T20:37:49Z</dcterms:modified>
</cp:coreProperties>
</file>