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6"/>
  </p:notesMasterIdLst>
  <p:sldIdLst>
    <p:sldId id="396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397" r:id="rId10"/>
    <p:sldId id="463" r:id="rId11"/>
    <p:sldId id="464" r:id="rId12"/>
    <p:sldId id="465" r:id="rId13"/>
    <p:sldId id="466" r:id="rId14"/>
    <p:sldId id="467" r:id="rId15"/>
    <p:sldId id="398" r:id="rId16"/>
    <p:sldId id="468" r:id="rId17"/>
    <p:sldId id="469" r:id="rId18"/>
    <p:sldId id="470" r:id="rId19"/>
    <p:sldId id="471" r:id="rId20"/>
    <p:sldId id="399" r:id="rId21"/>
    <p:sldId id="472" r:id="rId22"/>
    <p:sldId id="473" r:id="rId23"/>
    <p:sldId id="474" r:id="rId24"/>
    <p:sldId id="475" r:id="rId25"/>
    <p:sldId id="476" r:id="rId26"/>
    <p:sldId id="477" r:id="rId27"/>
    <p:sldId id="400" r:id="rId28"/>
    <p:sldId id="478" r:id="rId29"/>
    <p:sldId id="479" r:id="rId30"/>
    <p:sldId id="480" r:id="rId31"/>
    <p:sldId id="481" r:id="rId32"/>
    <p:sldId id="482" r:id="rId33"/>
    <p:sldId id="483" r:id="rId34"/>
    <p:sldId id="4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97"/>
    <a:srgbClr val="2B794E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0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9DDF33-0910-43ED-85CF-7E0405FAAEDB}" type="datetimeFigureOut">
              <a:rPr lang="en-US" smtClean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nweb.org/history/empire/1857/nypl2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2577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The Mughal Empire in India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Chapter 18, Section 3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Bartolomeu 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Early European explorer from Portugal.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Wanted to find trade route to India.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</a:t>
            </a:r>
            <a:r>
              <a:rPr lang="en-US" dirty="0">
                <a:solidFill>
                  <a:schemeClr val="tx1"/>
                </a:solidFill>
              </a:rPr>
              <a:t>European </a:t>
            </a:r>
            <a:r>
              <a:rPr lang="en-US" dirty="0" smtClean="0">
                <a:solidFill>
                  <a:schemeClr val="tx1"/>
                </a:solidFill>
              </a:rPr>
              <a:t>to sail around the southernmost tip of Africa in 1488.</a:t>
            </a:r>
          </a:p>
          <a:p>
            <a:endParaRPr lang="en-US" dirty="0"/>
          </a:p>
        </p:txBody>
      </p:sp>
      <p:pic>
        <p:nvPicPr>
          <p:cNvPr id="8196" name="Picture 4" descr="http://www.deliabw.edu.hk/broadway/Eng/S3A%20English%20Project/Group%208/bARTOLOMEU%20DIAS%60S%20ROUTE..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2515013" cy="25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hepirateking.com/images/bios_dias_bartolom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9389"/>
            <a:ext cx="2082555" cy="27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Prince Henry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Also known as “the Navigator”.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Son of Portugal’s king.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Used own fortune to organize more than 14 voyages along western coast of Africa.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Founded navigation school – mapmakers, shipbuilders, sea captains, etc. together to perfect trade.</a:t>
            </a:r>
          </a:p>
          <a:p>
            <a:endParaRPr lang="en-US" dirty="0"/>
          </a:p>
        </p:txBody>
      </p:sp>
      <p:pic>
        <p:nvPicPr>
          <p:cNvPr id="9218" name="Picture 2" descr="http://portugueseexplorations.wikispaces.com/file/view/Henry_Navigator.jpg/226365956/185x220/Henry_Navig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3524249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Vasco da Gama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Portuguese explorer.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to reach India using sea route around Africa - 1498.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Meant whole voyage would be made by sea; wouldn't need to cross Mediterranean nor Arabia.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Paved </a:t>
            </a:r>
            <a:r>
              <a:rPr lang="en-US" dirty="0">
                <a:solidFill>
                  <a:schemeClr val="tx1"/>
                </a:solidFill>
              </a:rPr>
              <a:t>the way for the Portuguese to establish a long lasting </a:t>
            </a:r>
            <a:r>
              <a:rPr lang="en-US" dirty="0" smtClean="0">
                <a:solidFill>
                  <a:schemeClr val="tx1"/>
                </a:solidFill>
              </a:rPr>
              <a:t>colonial empire in </a:t>
            </a:r>
            <a:r>
              <a:rPr lang="en-US" dirty="0">
                <a:solidFill>
                  <a:schemeClr val="tx1"/>
                </a:solidFill>
              </a:rPr>
              <a:t>Asia.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42" name="Picture 2" descr="http://09explorationperiod7.pbworks.com/f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/>
          <a:stretch/>
        </p:blipFill>
        <p:spPr bwMode="auto">
          <a:xfrm>
            <a:off x="228600" y="1524000"/>
            <a:ext cx="1899138" cy="31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eliabw.edu.hk/broadway/Eng/S3A%20English%20Project/Group%208/bARTOLOMEU%20DIAS%60S%20ROUTE..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38" y="3657600"/>
            <a:ext cx="2515013" cy="25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1493 </a:t>
            </a:r>
            <a:r>
              <a:rPr lang="en-US" dirty="0">
                <a:solidFill>
                  <a:schemeClr val="tx1"/>
                </a:solidFill>
              </a:rPr>
              <a:t>Pope Alexander VI </a:t>
            </a:r>
            <a:r>
              <a:rPr lang="en-US" dirty="0" smtClean="0">
                <a:solidFill>
                  <a:schemeClr val="tx1"/>
                </a:solidFill>
              </a:rPr>
              <a:t>granted </a:t>
            </a:r>
            <a:r>
              <a:rPr lang="en-US" dirty="0">
                <a:solidFill>
                  <a:schemeClr val="tx1"/>
                </a:solidFill>
              </a:rPr>
              <a:t>Spain all the lands west of a line </a:t>
            </a:r>
            <a:r>
              <a:rPr lang="en-US" dirty="0" smtClean="0">
                <a:solidFill>
                  <a:schemeClr val="tx1"/>
                </a:solidFill>
              </a:rPr>
              <a:t>about </a:t>
            </a:r>
            <a:r>
              <a:rPr lang="en-US" dirty="0">
                <a:solidFill>
                  <a:schemeClr val="tx1"/>
                </a:solidFill>
              </a:rPr>
              <a:t>320 </a:t>
            </a:r>
            <a:r>
              <a:rPr lang="en-US" dirty="0" smtClean="0">
                <a:solidFill>
                  <a:schemeClr val="tx1"/>
                </a:solidFill>
              </a:rPr>
              <a:t>miles </a:t>
            </a:r>
            <a:r>
              <a:rPr lang="en-US" dirty="0">
                <a:solidFill>
                  <a:schemeClr val="tx1"/>
                </a:solidFill>
              </a:rPr>
              <a:t>west of the Cape Verde </a:t>
            </a:r>
            <a:r>
              <a:rPr lang="en-US" dirty="0" smtClean="0">
                <a:solidFill>
                  <a:schemeClr val="tx1"/>
                </a:solidFill>
              </a:rPr>
              <a:t>Islands.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Portuguese </a:t>
            </a:r>
            <a:r>
              <a:rPr lang="en-US" dirty="0">
                <a:solidFill>
                  <a:schemeClr val="tx1"/>
                </a:solidFill>
              </a:rPr>
              <a:t>expeditions were to keep to the east.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 err="1" smtClean="0">
                <a:solidFill>
                  <a:schemeClr val="tx1"/>
                </a:solidFill>
              </a:rPr>
              <a:t>Tordesillas</a:t>
            </a:r>
            <a:r>
              <a:rPr lang="en-US" dirty="0" smtClean="0">
                <a:solidFill>
                  <a:schemeClr val="tx1"/>
                </a:solidFill>
              </a:rPr>
              <a:t> - line moved further west; Portugal able to </a:t>
            </a:r>
            <a:r>
              <a:rPr lang="en-US" dirty="0">
                <a:solidFill>
                  <a:schemeClr val="tx1"/>
                </a:solidFill>
              </a:rPr>
              <a:t>claim Brazil when it was discovered in </a:t>
            </a:r>
            <a:r>
              <a:rPr lang="en-US" dirty="0" smtClean="0">
                <a:solidFill>
                  <a:schemeClr val="tx1"/>
                </a:solidFill>
              </a:rPr>
              <a:t>1500.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myweb.rollins.edu/jsiry/empcol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281394" cy="27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Dutch East India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1600’s the Netherlands became leading sea power.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Formed </a:t>
            </a:r>
            <a:r>
              <a:rPr lang="en-US" i="1" dirty="0" smtClean="0">
                <a:solidFill>
                  <a:schemeClr val="tx1"/>
                </a:solidFill>
              </a:rPr>
              <a:t>Dutch East India Company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Power to mint money, make treaties and raise own armies; allowed expansion.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Established halfway stop in Cape of Good Hope.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0" name="Picture 2" descr="http://www.helmink.com/v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82154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en-US" sz="4800" dirty="0" smtClean="0">
                <a:solidFill>
                  <a:srgbClr val="2F5897"/>
                </a:solidFill>
              </a:rPr>
              <a:t>British Imperialism in India</a:t>
            </a:r>
            <a:endParaRPr lang="en-US" sz="4800" dirty="0">
              <a:solidFill>
                <a:srgbClr val="2F589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6096000"/>
            <a:ext cx="61722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27, Section 4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2050" name="Picture 2" descr="http://www.sscnet.ucla.edu/southasia/History/British/c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1977"/>
            <a:ext cx="6004771" cy="48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Sepoys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Indian soldiers employed by British East India Company.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Could not rise higher than rank of sergeant.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c.suite101.com/files/styles/article_full/public/000/098/000098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58974"/>
            <a:ext cx="3127375" cy="24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0.tqn.com/d/history1800s/1/0/8/A/-/-/Madras-Army-g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1663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“Jewel in Crown”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British considered India most valuable of all British colonies – </a:t>
            </a:r>
            <a:r>
              <a:rPr lang="en-US" i="1" dirty="0" smtClean="0">
                <a:solidFill>
                  <a:schemeClr val="tx1"/>
                </a:solidFill>
              </a:rPr>
              <a:t>“jewel of the crown”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After Industrial Revolution India became major supplier of raw materials.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300 million people large potential market.</a:t>
            </a:r>
          </a:p>
        </p:txBody>
      </p:sp>
      <p:pic>
        <p:nvPicPr>
          <p:cNvPr id="2050" name="Picture 2" descr="http://s.ecrater.com/stores/108769/4d4dc044be57e_108769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b="21305"/>
          <a:stretch/>
        </p:blipFill>
        <p:spPr bwMode="auto">
          <a:xfrm>
            <a:off x="685800" y="2057400"/>
            <a:ext cx="344447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Sepoy</a:t>
            </a:r>
            <a:r>
              <a:rPr lang="en-US" dirty="0" smtClean="0"/>
              <a:t> Mutiny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May 1857 – April 1859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Cartridges of rifles greased with beef and pork fat.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Uprisings </a:t>
            </a:r>
            <a:r>
              <a:rPr lang="en-US" dirty="0">
                <a:solidFill>
                  <a:schemeClr val="tx1"/>
                </a:solidFill>
              </a:rPr>
              <a:t>during the British colonization of </a:t>
            </a:r>
            <a:r>
              <a:rPr lang="en-US" dirty="0" smtClean="0">
                <a:solidFill>
                  <a:schemeClr val="tx1"/>
                </a:solidFill>
              </a:rPr>
              <a:t>India caused by direct British control over 2/3 of India.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Fierce battles, but Indians unable to unite against British because of religious differences.</a:t>
            </a:r>
          </a:p>
        </p:txBody>
      </p:sp>
      <p:pic>
        <p:nvPicPr>
          <p:cNvPr id="1026" name="Picture 2" descr="http://wp.menloschool.org/mwhgblock/wp-content/uploads/2011/12/ELT200801171805355470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3858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8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Raj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Refers to British rule of India after 1858; took direct control.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British governor-general in India (later </a:t>
            </a:r>
            <a:r>
              <a:rPr lang="en-US" b="1" i="1" dirty="0" smtClean="0">
                <a:solidFill>
                  <a:schemeClr val="tx1"/>
                </a:solidFill>
              </a:rPr>
              <a:t>viceroy</a:t>
            </a:r>
            <a:r>
              <a:rPr lang="en-US" dirty="0" smtClean="0">
                <a:solidFill>
                  <a:schemeClr val="tx1"/>
                </a:solidFill>
              </a:rPr>
              <a:t>) carried out British government’s orders.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Led to increased distrust between British and Indians.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mages.npg.org.uk/264_325/6/8/mw03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59" y="4176088"/>
            <a:ext cx="1941941" cy="24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9460" y="4176088"/>
            <a:ext cx="194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Lord </a:t>
            </a:r>
            <a:r>
              <a:rPr lang="en-US" sz="1600" b="1" dirty="0" smtClean="0"/>
              <a:t>Kitchener</a:t>
            </a:r>
            <a:endParaRPr lang="en-US" sz="1600" b="1" dirty="0"/>
          </a:p>
        </p:txBody>
      </p:sp>
      <p:pic>
        <p:nvPicPr>
          <p:cNvPr id="2052" name="Picture 4" descr="http://www.victorianweb.org/history/empire/1857/nypl2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0" y="1600200"/>
            <a:ext cx="377613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0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Mughals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Warlike Muslim tribes from Central Asia that invaded India after long period of turmoil.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Word means </a:t>
            </a:r>
            <a:r>
              <a:rPr lang="en-US" b="1" i="1" dirty="0" smtClean="0">
                <a:solidFill>
                  <a:srgbClr val="2F5897"/>
                </a:solidFill>
              </a:rPr>
              <a:t>Mongols</a:t>
            </a:r>
          </a:p>
        </p:txBody>
      </p:sp>
      <p:pic>
        <p:nvPicPr>
          <p:cNvPr id="1026" name="Picture 2" descr="http://www.imagesofasia.com/html/india/images/large/mughal-emper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4807" r="4863" b="7372"/>
          <a:stretch/>
        </p:blipFill>
        <p:spPr bwMode="auto">
          <a:xfrm>
            <a:off x="533400" y="1828800"/>
            <a:ext cx="3856892" cy="32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estivalsadvices.com/wp-content/uploads/2010/11/gandhi-jayant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97336" cy="49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51516" y="32238"/>
            <a:ext cx="9122535" cy="1644162"/>
          </a:xfrm>
        </p:spPr>
        <p:txBody>
          <a:bodyPr/>
          <a:lstStyle/>
          <a:p>
            <a:r>
              <a:rPr lang="en-US" sz="5400" dirty="0" smtClean="0"/>
              <a:t>Nationalism in India and Southwest Asia</a:t>
            </a:r>
            <a:endParaRPr lang="en-US" sz="5400" dirty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533400" y="5943600"/>
            <a:ext cx="42672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30, Section 4</a:t>
            </a:r>
            <a:endParaRPr lang="en-US" sz="36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7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Rowlatt</a:t>
            </a:r>
            <a:r>
              <a:rPr lang="en-US" dirty="0" smtClean="0"/>
              <a:t>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Many Indians enlisted for WWI; Britain promised reform when soldiers returned.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they return, little changed; lead to violence.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British passed </a:t>
            </a:r>
            <a:r>
              <a:rPr lang="en-US" i="1" dirty="0" err="1" smtClean="0">
                <a:solidFill>
                  <a:schemeClr val="tx1"/>
                </a:solidFill>
              </a:rPr>
              <a:t>Rowlatt</a:t>
            </a:r>
            <a:r>
              <a:rPr lang="en-US" i="1" dirty="0" smtClean="0">
                <a:solidFill>
                  <a:schemeClr val="tx1"/>
                </a:solidFill>
              </a:rPr>
              <a:t> Acts</a:t>
            </a:r>
            <a:r>
              <a:rPr lang="en-US" dirty="0" smtClean="0">
                <a:solidFill>
                  <a:schemeClr val="tx1"/>
                </a:solidFill>
              </a:rPr>
              <a:t> to curb dissent; denied trial by jury for Indians.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dn.dipity.com/uploads/events/e1e7952df81b50b47414f07f00dd4f38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86200"/>
            <a:ext cx="392120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bqoolweb.s3-website-ap-southeast-1.amazonaws.com/seo/images/3368_6575_390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r="47211"/>
          <a:stretch/>
        </p:blipFill>
        <p:spPr bwMode="auto">
          <a:xfrm>
            <a:off x="1342293" y="1371600"/>
            <a:ext cx="1977772" cy="24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0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Amritsar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10,0000 Indians gathered in Punjab to protest </a:t>
            </a:r>
            <a:r>
              <a:rPr lang="en-US" dirty="0" err="1" smtClean="0">
                <a:solidFill>
                  <a:schemeClr val="tx1"/>
                </a:solidFill>
              </a:rPr>
              <a:t>Rowlatt</a:t>
            </a:r>
            <a:r>
              <a:rPr lang="en-US" dirty="0" smtClean="0">
                <a:solidFill>
                  <a:schemeClr val="tx1"/>
                </a:solidFill>
              </a:rPr>
              <a:t> Acts in 1919.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Gathering intended to be non-violent, but British were alarmed; banned the meeting.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Indians didn’t know; troops ordered to shoot into crowd.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400 dead; 1,200 wounded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d3pof0dg6ipqi1.cloudfront.net/learning_preview/63648/image/large_amritsar_massac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9338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7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Mohandas K.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Leader of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ndependence movement.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Strategy to battle inequality evolved from deeply religious viewpoints.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Blended ideas from various religions.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Called </a:t>
            </a:r>
            <a:r>
              <a:rPr lang="en-US" b="1" dirty="0" smtClean="0">
                <a:solidFill>
                  <a:schemeClr val="tx1"/>
                </a:solidFill>
              </a:rPr>
              <a:t>Mahatma</a:t>
            </a:r>
            <a:r>
              <a:rPr lang="en-US" dirty="0" smtClean="0">
                <a:solidFill>
                  <a:schemeClr val="tx1"/>
                </a:solidFill>
              </a:rPr>
              <a:t> – meaning </a:t>
            </a:r>
            <a:r>
              <a:rPr lang="en-US" i="1" dirty="0" smtClean="0">
                <a:solidFill>
                  <a:schemeClr val="tx1"/>
                </a:solidFill>
              </a:rPr>
              <a:t>“great soul”.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media-1.web.britannica.com/eb-media/95/114895-004-89C1A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612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6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Policy of non-cooperation with authorities.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Deliberate and public refusal to obey an unjust law.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Achieve independence through non-violence.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Includes boycotts, strikes and demonstrations.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Influenced later leaders, e.g. Martin Luther King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Malcolm X.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3.bp.blogspot.com/-bC0b9tH6PxA/T8lj8setD4I/AAAAAAAABE0/q85xsFky8xs/s1600/salt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4/Martin_Luther_King_Jr_NYW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1395412" cy="16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ntgomeryboycott.com/photos/rParksAr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23" y="4495800"/>
            <a:ext cx="2019300" cy="18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20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Salt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Indians were forced to buy salt from British government and pay taxes on it.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1930 Gandhi and followers showed opposition by walking 240 miles to coast, where they made their own salt. </a:t>
            </a:r>
          </a:p>
          <a:p>
            <a:endParaRPr lang="en-US" dirty="0" smtClean="0"/>
          </a:p>
        </p:txBody>
      </p:sp>
      <p:pic>
        <p:nvPicPr>
          <p:cNvPr id="2052" name="Picture 4" descr="http://www.english.emory.edu/Bahri/TheLeaderLead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r="8294"/>
          <a:stretch/>
        </p:blipFill>
        <p:spPr bwMode="auto">
          <a:xfrm>
            <a:off x="445477" y="2133600"/>
            <a:ext cx="393987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51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Mustafa </a:t>
            </a:r>
            <a:r>
              <a:rPr lang="en-US" dirty="0" err="1" smtClean="0"/>
              <a:t>Kernal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1881 - 1938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Born in </a:t>
            </a:r>
            <a:r>
              <a:rPr lang="en-US" dirty="0">
                <a:solidFill>
                  <a:schemeClr val="tx1"/>
                </a:solidFill>
              </a:rPr>
              <a:t>the former </a:t>
            </a:r>
            <a:r>
              <a:rPr lang="en-US" dirty="0" smtClean="0">
                <a:solidFill>
                  <a:schemeClr val="tx1"/>
                </a:solidFill>
              </a:rPr>
              <a:t>Ottoman Empire.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Involved </a:t>
            </a:r>
            <a:r>
              <a:rPr lang="en-US" dirty="0">
                <a:solidFill>
                  <a:schemeClr val="tx1"/>
                </a:solidFill>
              </a:rPr>
              <a:t>with the Young Turks, a revolutionary group that deposed the sultan in 1909.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Led </a:t>
            </a:r>
            <a:r>
              <a:rPr lang="en-US" dirty="0">
                <a:solidFill>
                  <a:schemeClr val="tx1"/>
                </a:solidFill>
              </a:rPr>
              <a:t>the Turkish War of </a:t>
            </a:r>
            <a:r>
              <a:rPr lang="en-US" dirty="0" smtClean="0">
                <a:solidFill>
                  <a:schemeClr val="tx1"/>
                </a:solidFill>
              </a:rPr>
              <a:t>Independence.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Signed </a:t>
            </a:r>
            <a:r>
              <a:rPr lang="en-US" dirty="0">
                <a:solidFill>
                  <a:schemeClr val="tx1"/>
                </a:solidFill>
              </a:rPr>
              <a:t>the Treaty of Lausanne in </a:t>
            </a:r>
            <a:r>
              <a:rPr lang="en-US" dirty="0" smtClean="0">
                <a:solidFill>
                  <a:schemeClr val="tx1"/>
                </a:solidFill>
              </a:rPr>
              <a:t>1923; Turkey became a </a:t>
            </a:r>
            <a:r>
              <a:rPr lang="en-US" dirty="0">
                <a:solidFill>
                  <a:schemeClr val="tx1"/>
                </a:solidFill>
              </a:rPr>
              <a:t>republic.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Elected </a:t>
            </a:r>
            <a:r>
              <a:rPr lang="en-US" dirty="0">
                <a:solidFill>
                  <a:schemeClr val="tx1"/>
                </a:solidFill>
              </a:rPr>
              <a:t>its first </a:t>
            </a:r>
            <a:r>
              <a:rPr lang="en-US" dirty="0" smtClean="0">
                <a:solidFill>
                  <a:schemeClr val="tx1"/>
                </a:solidFill>
              </a:rPr>
              <a:t>president; ushered </a:t>
            </a:r>
            <a:r>
              <a:rPr lang="en-US" dirty="0">
                <a:solidFill>
                  <a:schemeClr val="tx1"/>
                </a:solidFill>
              </a:rPr>
              <a:t>in reforms that modernized Turkey.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076" name="Picture 4" descr="http://www.biography.com/imported/images/Biography/Images/Profiles/A/Mustafa-Kemal-Ataturk-20968109-1-4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8867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85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91100" y="4977685"/>
            <a:ext cx="37719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34, Section 1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4098" name="Picture 2" descr="http://indiacurrentaffairs.org/wp-content/uploads/2011/08/freedom-in-in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152400"/>
            <a:ext cx="5171474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419600" y="0"/>
            <a:ext cx="4648200" cy="3250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2F5897"/>
                </a:solidFill>
              </a:rPr>
              <a:t>The Indian Subcontinent       Achieves Freedom</a:t>
            </a:r>
            <a:endParaRPr lang="en-US" sz="54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75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Congress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India’s first national political party.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Consisted mostly of Hindus.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Muslim members.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icc.org.in/new/images/orgmast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3"/>
          <a:stretch/>
        </p:blipFill>
        <p:spPr bwMode="auto">
          <a:xfrm>
            <a:off x="130890" y="3429001"/>
            <a:ext cx="89058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0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Muslim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organization founded in 1906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Goal to protect Muslim  interests against Congress Party.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Would not accept Indian independence under Hindu leadership.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acelebrationofwomen.org/wp-content/uploads/2010/08/pakist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1851"/>
            <a:ext cx="36480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1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Babur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11-year old boy inherited a kingdom in 1494; driven from it by his elders.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Built up an army; was a brilliant general.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Invaded India and lay foundation for Mughal Empire.</a:t>
            </a:r>
          </a:p>
        </p:txBody>
      </p:sp>
      <p:pic>
        <p:nvPicPr>
          <p:cNvPr id="1028" name="Picture 4" descr="http://mughalsart.files.wordpress.com/2011/10/babu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742"/>
            <a:ext cx="3581400" cy="451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Muhammad Ali Jinnah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Leader of the Muslim League.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Insisted that Muslim members resign from the Congress Party.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Differences between parties led to riots and bloodshed in India cities.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shariah4pakistan.com/wp-content/uploads/2012/11/quaid-e-azam-muhammad-ali-jinn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152900" cy="29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25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Refers to division of India into separate Hindu and Muslim nations.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Northwest and Eastern India became two separate states: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West Pakistan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East Pakistan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Partition led to enormous bloodshed – about 1 million people died.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www.bbc.co.uk/history/british/modern/images/partition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9501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95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Jawaharlal Nehru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First prime minister of India after independence was granted on August 15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1947.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Emphasized democracy, unity and economic modernization.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 became world’s largest democracy.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Died 1964.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://www.vahrehvah.com/indianfood/wp-content/uploads/2010/11/JawaharlalNeh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2" y="1702158"/>
            <a:ext cx="3603625" cy="44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6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Indira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Nehru’s daughter chosen as new prime minister.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Faced many challenges including revolt by Sikh nationalists.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Killed by two Sikh bodyguards in retaliation for an attack she ordered on Sikh temple.</a:t>
            </a:r>
          </a:p>
        </p:txBody>
      </p:sp>
      <p:pic>
        <p:nvPicPr>
          <p:cNvPr id="6146" name="Picture 2" descr="http://www.actioncoaching.com/wp-content/uploads/2011/12/actioncoaching-indira-gh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7" y="1600200"/>
            <a:ext cx="348548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37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Benazir Bhutto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Elected prime minister after a series of military coups.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woman to rule a Muslim state.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Popularity waned after months of disorder; removed from office in 1996.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Assassinated 2007 </a:t>
            </a:r>
            <a:r>
              <a:rPr lang="en-US" smtClean="0">
                <a:solidFill>
                  <a:schemeClr val="tx1"/>
                </a:solidFill>
              </a:rPr>
              <a:t>during political campaigns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bisp.gov.pk/images/benazir-bhu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612594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Grandson of Babur; means “Great”.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Ruled India 1556-1605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Strong military leader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Wise and tolerant leader: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religious tolerance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fair tax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lending of cultures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upported arts, literature and architecture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internetstones.com/image-files/portrait-of-akbar-the-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5920"/>
            <a:ext cx="3505200" cy="45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Sikhs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Non-violent religious group.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Independent traditions; not offshoot of other religions.</a:t>
            </a:r>
          </a:p>
        </p:txBody>
      </p:sp>
      <p:pic>
        <p:nvPicPr>
          <p:cNvPr id="2052" name="Picture 4" descr="http://www.bbc.co.uk/religion/religions/sikhism/images/dawn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62262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4/41/Sikh_pilgrim_at_the_Golden_Temple_(Harmandir_Sahib)_in_Amritsar,_India.jpg/283px-Sikh_pilgrim_at_the_Golden_Temple_(Harmandir_Sahib)_in_Amritsar,_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2938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Son of Jahangir; secured throne by assassinating rivals.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Obsessed with beautiful buildings.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Married Persian princess, </a:t>
            </a:r>
            <a:r>
              <a:rPr lang="en-US" dirty="0" err="1" smtClean="0">
                <a:solidFill>
                  <a:schemeClr val="tx1"/>
                </a:solidFill>
              </a:rPr>
              <a:t>Mumtaz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Mahal</a:t>
            </a:r>
            <a:r>
              <a:rPr lang="en-US" dirty="0" smtClean="0">
                <a:solidFill>
                  <a:schemeClr val="tx1"/>
                </a:solidFill>
              </a:rPr>
              <a:t>; built tomb for his wife – </a:t>
            </a:r>
            <a:r>
              <a:rPr lang="en-US" dirty="0" err="1" smtClean="0">
                <a:solidFill>
                  <a:schemeClr val="tx1"/>
                </a:solidFill>
              </a:rPr>
              <a:t>Taj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Mahal</a:t>
            </a:r>
            <a:r>
              <a:rPr lang="en-US" dirty="0" smtClean="0">
                <a:solidFill>
                  <a:schemeClr val="tx1"/>
                </a:solidFill>
              </a:rPr>
              <a:t> – after her death.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Neglected government during reign and people suffered; led to beginning of decline of Mughal Empire.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4.bp.blogspot.com/-brQqpXj5qMw/T6JFpyEpt8I/AAAAAAAAA80/xepOkPqZF7k/s1600/shah-ja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1"/>
            <a:ext cx="3048000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Taj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Mahal</a:t>
            </a:r>
            <a:r>
              <a:rPr lang="en-US" dirty="0">
                <a:solidFill>
                  <a:schemeClr val="tx1"/>
                </a:solidFill>
              </a:rPr>
              <a:t> is a white marble mausoleum </a:t>
            </a:r>
            <a:r>
              <a:rPr lang="en-US" dirty="0" smtClean="0">
                <a:solidFill>
                  <a:schemeClr val="tx1"/>
                </a:solidFill>
              </a:rPr>
              <a:t>(tomb).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Located </a:t>
            </a:r>
            <a:r>
              <a:rPr lang="en-US" dirty="0">
                <a:solidFill>
                  <a:schemeClr val="tx1"/>
                </a:solidFill>
              </a:rPr>
              <a:t>in Agra, Uttar Pradesh, India.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Built </a:t>
            </a:r>
            <a:r>
              <a:rPr lang="en-US" dirty="0">
                <a:solidFill>
                  <a:schemeClr val="tx1"/>
                </a:solidFill>
              </a:rPr>
              <a:t>by Mughal emperor Shah </a:t>
            </a:r>
            <a:r>
              <a:rPr lang="en-US" dirty="0" err="1">
                <a:solidFill>
                  <a:schemeClr val="tx1"/>
                </a:solidFill>
              </a:rPr>
              <a:t>Jahan</a:t>
            </a:r>
            <a:r>
              <a:rPr lang="en-US" dirty="0">
                <a:solidFill>
                  <a:schemeClr val="tx1"/>
                </a:solidFill>
              </a:rPr>
              <a:t> in memory of his third wife, </a:t>
            </a:r>
            <a:r>
              <a:rPr lang="en-US" dirty="0" err="1">
                <a:solidFill>
                  <a:schemeClr val="tx1"/>
                </a:solidFill>
              </a:rPr>
              <a:t>Mumtaz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Mahal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http://3.bp.blogspot.com/-T9k9E9OMO3E/Ts6jDRFAJDI/AAAAAAAAEGQ/YXTjIfISkEE/s1600/taj.mah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9187"/>
          <a:stretch/>
        </p:blipFill>
        <p:spPr bwMode="auto">
          <a:xfrm>
            <a:off x="228600" y="2057400"/>
            <a:ext cx="3944983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Aurangzeb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Third son of </a:t>
            </a:r>
            <a:r>
              <a:rPr lang="en-US" dirty="0" err="1" smtClean="0">
                <a:solidFill>
                  <a:schemeClr val="tx1"/>
                </a:solidFill>
              </a:rPr>
              <a:t>Jahan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Imprisoned father and executed older brother and rival to throne.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Master military strategist and empire builder; expanded Mughal holdings.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Power of empire weakened under his rule because of cruel oppression of people.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1.bp.blogspot.com/-bhuP2pNQ4Yg/TegwUzi0KyI/AAAAAAAACJY/Ez620gyxyh4/s1600/Aurangz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3731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334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Europeans Explore the East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19, Section 1</a:t>
            </a:r>
            <a:endParaRPr lang="en-US" sz="36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1137</Words>
  <Application>Microsoft Office PowerPoint</Application>
  <PresentationFormat>On-screen Show (4:3)</PresentationFormat>
  <Paragraphs>145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Palatino Linotype</vt:lpstr>
      <vt:lpstr>Executive</vt:lpstr>
      <vt:lpstr>The Mughal Empire in India</vt:lpstr>
      <vt:lpstr>Mughals</vt:lpstr>
      <vt:lpstr>Babur</vt:lpstr>
      <vt:lpstr>Akbar</vt:lpstr>
      <vt:lpstr>Sikhs</vt:lpstr>
      <vt:lpstr>Shah Jahan</vt:lpstr>
      <vt:lpstr>Taj Mahal</vt:lpstr>
      <vt:lpstr>Aurangzeb</vt:lpstr>
      <vt:lpstr>Europeans Explore the East</vt:lpstr>
      <vt:lpstr>Bartolomeu Dias</vt:lpstr>
      <vt:lpstr>Prince Henry</vt:lpstr>
      <vt:lpstr>Vasco da Gama</vt:lpstr>
      <vt:lpstr>Treaty of Tordesillas</vt:lpstr>
      <vt:lpstr>Dutch East India Company</vt:lpstr>
      <vt:lpstr>British Imperialism in India</vt:lpstr>
      <vt:lpstr>Sepoys</vt:lpstr>
      <vt:lpstr>“Jewel in Crown”</vt:lpstr>
      <vt:lpstr>Sepoy Mutiny</vt:lpstr>
      <vt:lpstr>Raj</vt:lpstr>
      <vt:lpstr>Nationalism in India and Southwest Asia</vt:lpstr>
      <vt:lpstr>Rowlatt Acts</vt:lpstr>
      <vt:lpstr>Amritsar Massacre</vt:lpstr>
      <vt:lpstr>Mohandas K. Gandhi</vt:lpstr>
      <vt:lpstr>Civil Disobedience</vt:lpstr>
      <vt:lpstr>Salt March</vt:lpstr>
      <vt:lpstr>Mustafa Kernal</vt:lpstr>
      <vt:lpstr>PowerPoint Presentation</vt:lpstr>
      <vt:lpstr>Congress Party</vt:lpstr>
      <vt:lpstr>Muslim League</vt:lpstr>
      <vt:lpstr>Muhammad Ali Jinnah</vt:lpstr>
      <vt:lpstr>Partition</vt:lpstr>
      <vt:lpstr>Jawaharlal Nehru</vt:lpstr>
      <vt:lpstr>Indira Gandhi</vt:lpstr>
      <vt:lpstr>Benazir Bhutto</vt:lpstr>
    </vt:vector>
  </TitlesOfParts>
  <Company>ISD 279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Lindy Edwards</cp:lastModifiedBy>
  <cp:revision>466</cp:revision>
  <dcterms:created xsi:type="dcterms:W3CDTF">2012-08-30T19:29:10Z</dcterms:created>
  <dcterms:modified xsi:type="dcterms:W3CDTF">2015-01-16T00:57:09Z</dcterms:modified>
</cp:coreProperties>
</file>