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7"/>
  </p:notesMasterIdLst>
  <p:sldIdLst>
    <p:sldId id="400" r:id="rId2"/>
    <p:sldId id="401" r:id="rId3"/>
    <p:sldId id="411" r:id="rId4"/>
    <p:sldId id="466" r:id="rId5"/>
    <p:sldId id="467" r:id="rId6"/>
    <p:sldId id="422" r:id="rId7"/>
    <p:sldId id="423" r:id="rId8"/>
    <p:sldId id="424" r:id="rId9"/>
    <p:sldId id="468" r:id="rId10"/>
    <p:sldId id="425" r:id="rId11"/>
    <p:sldId id="426" r:id="rId12"/>
    <p:sldId id="402" r:id="rId13"/>
    <p:sldId id="469" r:id="rId14"/>
    <p:sldId id="412" r:id="rId15"/>
    <p:sldId id="427" r:id="rId16"/>
    <p:sldId id="470" r:id="rId17"/>
    <p:sldId id="429" r:id="rId18"/>
    <p:sldId id="430" r:id="rId19"/>
    <p:sldId id="431" r:id="rId20"/>
    <p:sldId id="432" r:id="rId21"/>
    <p:sldId id="403" r:id="rId22"/>
    <p:sldId id="413" r:id="rId23"/>
    <p:sldId id="433" r:id="rId24"/>
    <p:sldId id="434" r:id="rId25"/>
    <p:sldId id="404" r:id="rId26"/>
    <p:sldId id="414" r:id="rId27"/>
    <p:sldId id="435" r:id="rId28"/>
    <p:sldId id="436" r:id="rId29"/>
    <p:sldId id="437" r:id="rId30"/>
    <p:sldId id="438" r:id="rId31"/>
    <p:sldId id="399" r:id="rId32"/>
    <p:sldId id="405" r:id="rId33"/>
    <p:sldId id="417" r:id="rId34"/>
    <p:sldId id="439" r:id="rId35"/>
    <p:sldId id="440" r:id="rId36"/>
    <p:sldId id="441" r:id="rId37"/>
    <p:sldId id="442" r:id="rId38"/>
    <p:sldId id="443" r:id="rId39"/>
    <p:sldId id="444" r:id="rId40"/>
    <p:sldId id="445" r:id="rId41"/>
    <p:sldId id="408" r:id="rId42"/>
    <p:sldId id="446" r:id="rId43"/>
    <p:sldId id="447" r:id="rId44"/>
    <p:sldId id="448" r:id="rId45"/>
    <p:sldId id="449" r:id="rId46"/>
    <p:sldId id="450" r:id="rId47"/>
    <p:sldId id="451" r:id="rId48"/>
    <p:sldId id="452" r:id="rId49"/>
    <p:sldId id="409" r:id="rId50"/>
    <p:sldId id="419" r:id="rId51"/>
    <p:sldId id="453" r:id="rId52"/>
    <p:sldId id="454" r:id="rId53"/>
    <p:sldId id="455" r:id="rId54"/>
    <p:sldId id="456" r:id="rId55"/>
    <p:sldId id="457" r:id="rId56"/>
    <p:sldId id="458" r:id="rId57"/>
    <p:sldId id="459" r:id="rId58"/>
    <p:sldId id="410" r:id="rId59"/>
    <p:sldId id="420" r:id="rId60"/>
    <p:sldId id="460" r:id="rId61"/>
    <p:sldId id="461" r:id="rId62"/>
    <p:sldId id="462" r:id="rId63"/>
    <p:sldId id="463" r:id="rId64"/>
    <p:sldId id="464" r:id="rId65"/>
    <p:sldId id="46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20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B0A58-295F-4BDD-ADCA-31C601D07B48}" type="datetimeFigureOut">
              <a:rPr lang="en-US" smtClean="0"/>
              <a:t>3/19/2015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47C2A-E4B9-41CB-B187-D65ECF923044}" type="slidenum">
              <a:rPr lang="en-US" smtClean="0"/>
              <a:t>‹#›</a:t>
            </a:fld>
            <a:endParaRPr lang="en-US" dirty="0"/>
          </a:p>
        </p:txBody>
      </p:sp>
    </p:spTree>
    <p:extLst>
      <p:ext uri="{BB962C8B-B14F-4D97-AF65-F5344CB8AC3E}">
        <p14:creationId xmlns:p14="http://schemas.microsoft.com/office/powerpoint/2010/main" val="310703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77735E7-0B34-4969-B079-4CC85B5BD639}" type="datetimeFigureOut">
              <a:rPr lang="en-US" smtClean="0"/>
              <a:t>3/19/2015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DF6AD7-F2F0-4C98-8279-E7AEBDBFFEC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3/19/2015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3/19/2015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3/19/2015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3/19/2015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7735E7-0B34-4969-B079-4CC85B5BD639}" type="datetimeFigureOut">
              <a:rPr lang="en-US" smtClean="0"/>
              <a:t>3/19/2015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7735E7-0B34-4969-B079-4CC85B5BD639}" type="datetimeFigureOut">
              <a:rPr lang="en-US" smtClean="0"/>
              <a:t>3/19/2015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77735E7-0B34-4969-B079-4CC85B5BD639}" type="datetimeFigureOut">
              <a:rPr lang="en-US" smtClean="0"/>
              <a:t>3/19/2015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77735E7-0B34-4969-B079-4CC85B5BD639}" type="datetimeFigureOut">
              <a:rPr lang="en-US" smtClean="0"/>
              <a:t>3/19/2015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77735E7-0B34-4969-B079-4CC85B5BD639}" type="datetimeFigureOut">
              <a:rPr lang="en-US" smtClean="0"/>
              <a:t>3/19/2015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735E7-0B34-4969-B079-4CC85B5BD639}" type="datetimeFigureOut">
              <a:rPr lang="en-US" smtClean="0"/>
              <a:t>3/19/2015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DF6AD7-F2F0-4C98-8279-E7AEBDBFFECB}"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7735E7-0B34-4969-B079-4CC85B5BD639}" type="datetimeFigureOut">
              <a:rPr lang="en-US" smtClean="0"/>
              <a:t>3/19/2015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DF6AD7-F2F0-4C98-8279-E7AEBDBFFEC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MhDHVi0QJj__aM&amp;tbnid=WhV_TYAt5upCnM:&amp;ved=0CAUQjRw&amp;url=http://mjdasma.blogspot.com/2013/05/the-seven-sacraments-of-roman-catholic.html&amp;ei=8axCU6d0qvjIAbaygZAF&amp;bvm=bv.64367178,d.b2I&amp;psig=AFQjCNEmKo2cMoZXiwd6UvlgmbiJkdNOjw&amp;ust=1396964881187253" TargetMode="External"/><Relationship Id="rId2" Type="http://schemas.openxmlformats.org/officeDocument/2006/relationships/hyperlink" Target="https://www.google.com/url?sa=i&amp;rct=j&amp;q=&amp;esrc=s&amp;frm=1&amp;source=images&amp;cd=&amp;cad=rja&amp;uact=8&amp;docid=P_KqGzC0oLQE6M&amp;tbnid=7A7E6wGdYrVKzM:&amp;ved=0CAUQjRw&amp;url=https://www.catholicsupply.com/books/sacramen.html&amp;ei=NaxCU_K4GoGMygHNzIC4Dg&amp;bvm=bv.64367178,d.b2I&amp;psig=AFQjCNEfccvvmUPfCRRky7FutEaOESds-A&amp;ust=1396964748819867"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frm=1&amp;source=images&amp;cd=&amp;cad=rja&amp;uact=8&amp;docid=RxLhhsLUbfsIuM&amp;tbnid=fAFYHChiDdQAqM:&amp;ved=0CAUQjRw&amp;url=http://www.lookandlearn.com/history-images/M005279/Holy-Roman-Emperor-Henry-IV-doing-penance-to-reverse-his-excommunication-by-Pope-Gregory-VII?img%3D7%26search%3DTancredi%2BScarpelli%26bool%3Dphrase&amp;ei=arRCU9XBA8buyAG82YGQDA&amp;bvm=bv.64367178,d.b2I&amp;psig=AFQjCNGYkSNUt5cHLXMe7UCGQjd-GnO3QA&amp;ust=1396966879497519"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286962"/>
          </a:xfrm>
        </p:spPr>
        <p:txBody>
          <a:bodyPr>
            <a:normAutofit/>
          </a:bodyPr>
          <a:lstStyle/>
          <a:p>
            <a:r>
              <a:rPr lang="en-US" dirty="0" smtClean="0"/>
              <a:t>European Middle Ages:</a:t>
            </a:r>
            <a:br>
              <a:rPr lang="en-US" dirty="0" smtClean="0"/>
            </a:br>
            <a:r>
              <a:rPr lang="en-US" dirty="0" smtClean="0"/>
              <a:t>500 - 1200</a:t>
            </a:r>
            <a:endParaRPr lang="en-US" dirty="0"/>
          </a:p>
        </p:txBody>
      </p:sp>
      <p:sp>
        <p:nvSpPr>
          <p:cNvPr id="3" name="Subtitle 2"/>
          <p:cNvSpPr>
            <a:spLocks noGrp="1"/>
          </p:cNvSpPr>
          <p:nvPr>
            <p:ph type="subTitle" idx="1"/>
          </p:nvPr>
        </p:nvSpPr>
        <p:spPr/>
        <p:txBody>
          <a:bodyPr/>
          <a:lstStyle/>
          <a:p>
            <a:r>
              <a:rPr lang="en-US" dirty="0" smtClean="0"/>
              <a:t>Chapter 13</a:t>
            </a:r>
            <a:endParaRPr lang="en-US" dirty="0"/>
          </a:p>
        </p:txBody>
      </p:sp>
    </p:spTree>
    <p:extLst>
      <p:ext uri="{BB962C8B-B14F-4D97-AF65-F5344CB8AC3E}">
        <p14:creationId xmlns:p14="http://schemas.microsoft.com/office/powerpoint/2010/main" val="346494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Carolingian Dynasty</a:t>
            </a:r>
            <a:endParaRPr lang="en-US" dirty="0"/>
          </a:p>
        </p:txBody>
      </p:sp>
      <p:sp>
        <p:nvSpPr>
          <p:cNvPr id="4" name="Text Placeholder 3"/>
          <p:cNvSpPr>
            <a:spLocks noGrp="1"/>
          </p:cNvSpPr>
          <p:nvPr>
            <p:ph type="body" sz="half" idx="3"/>
          </p:nvPr>
        </p:nvSpPr>
        <p:spPr>
          <a:xfrm>
            <a:off x="5715000" y="5562600"/>
            <a:ext cx="2410977" cy="762000"/>
          </a:xfrm>
        </p:spPr>
        <p:txBody>
          <a:bodyPr>
            <a:normAutofit/>
          </a:bodyPr>
          <a:lstStyle/>
          <a:p>
            <a:pPr algn="ctr"/>
            <a:r>
              <a:rPr lang="en-US" sz="1600" b="1" dirty="0"/>
              <a:t>Coronation in 752 </a:t>
            </a:r>
            <a:endParaRPr lang="en-US" sz="1600" b="1" dirty="0" smtClean="0"/>
          </a:p>
          <a:p>
            <a:pPr algn="ctr"/>
            <a:r>
              <a:rPr lang="en-US" sz="1600" b="1" dirty="0" smtClean="0"/>
              <a:t>of </a:t>
            </a:r>
            <a:r>
              <a:rPr lang="en-US" sz="1600" b="1" dirty="0" err="1"/>
              <a:t>Pépin</a:t>
            </a:r>
            <a:endParaRPr lang="en-US" sz="1600" b="1"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Son of Charles Martel, Pepin the Short, wanted to be king</a:t>
            </a:r>
          </a:p>
          <a:p>
            <a:r>
              <a:rPr lang="en-US" dirty="0" smtClean="0"/>
              <a:t>Cooperated with pope to fight </a:t>
            </a:r>
            <a:r>
              <a:rPr lang="en-US" dirty="0" err="1" smtClean="0"/>
              <a:t>Lombards</a:t>
            </a:r>
            <a:r>
              <a:rPr lang="en-US" dirty="0"/>
              <a:t> </a:t>
            </a:r>
            <a:r>
              <a:rPr lang="en-US" dirty="0" smtClean="0"/>
              <a:t>who threatened Rome. </a:t>
            </a:r>
          </a:p>
          <a:p>
            <a:r>
              <a:rPr lang="en-US" dirty="0" smtClean="0"/>
              <a:t>Pope anointed Pepin as king, beginning </a:t>
            </a:r>
            <a:r>
              <a:rPr lang="en-US" b="1" i="1" dirty="0" smtClean="0"/>
              <a:t>Carolingian Dynasty </a:t>
            </a:r>
            <a:r>
              <a:rPr lang="en-US" dirty="0" smtClean="0"/>
              <a:t>that ruled 751-987.</a:t>
            </a:r>
          </a:p>
        </p:txBody>
      </p:sp>
      <p:pic>
        <p:nvPicPr>
          <p:cNvPr id="15362" name="Picture 2" descr="http://upload.wikimedia.org/wikipedia/commons/thumb/b/b3/Pepin_le_Bref.jpg/200px-Pepin_le_Br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02327"/>
            <a:ext cx="2410977" cy="408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47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Charlemagne </a:t>
            </a:r>
            <a:r>
              <a:rPr lang="en-US" i="1" dirty="0" smtClean="0"/>
              <a:t>(Charles the Great)</a:t>
            </a:r>
            <a:endParaRPr lang="en-US" i="1"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Also known as </a:t>
            </a:r>
            <a:r>
              <a:rPr lang="en-US" b="1" i="1" dirty="0" smtClean="0"/>
              <a:t>Charles the Great</a:t>
            </a:r>
            <a:r>
              <a:rPr lang="en-US" dirty="0"/>
              <a:t>;</a:t>
            </a:r>
            <a:r>
              <a:rPr lang="en-US" dirty="0" smtClean="0"/>
              <a:t> became king in 771.</a:t>
            </a:r>
          </a:p>
          <a:p>
            <a:r>
              <a:rPr lang="en-US" dirty="0" smtClean="0"/>
              <a:t>Built enormous empire larger than Byzantine Empire, uniting entire Western Europe.</a:t>
            </a:r>
          </a:p>
          <a:p>
            <a:r>
              <a:rPr lang="en-US" dirty="0" smtClean="0"/>
              <a:t>Spread Christianity; pope  crowned him as “Roman Emperor”.</a:t>
            </a:r>
          </a:p>
          <a:p>
            <a:r>
              <a:rPr lang="en-US" dirty="0" smtClean="0"/>
              <a:t>Managed kingdom and encouraged education.</a:t>
            </a:r>
          </a:p>
          <a:p>
            <a:endParaRPr lang="en-US" dirty="0"/>
          </a:p>
        </p:txBody>
      </p:sp>
      <p:pic>
        <p:nvPicPr>
          <p:cNvPr id="14338" name="Picture 2" descr="http://2.bp.blogspot.com/-zK-q5cwZp4A/TeeGcZI8yTI/AAAAAAAAAYw/Y3ZxrC1W1gY/s1600/210px-Image-Charlemagne-by-Durer.jpg"/>
          <p:cNvPicPr>
            <a:picLocks noChangeAspect="1" noChangeArrowheads="1"/>
          </p:cNvPicPr>
          <p:nvPr/>
        </p:nvPicPr>
        <p:blipFill rotWithShape="1">
          <a:blip r:embed="rId2">
            <a:extLst>
              <a:ext uri="{28A0092B-C50C-407E-A947-70E740481C1C}">
                <a14:useLocalDpi xmlns:a14="http://schemas.microsoft.com/office/drawing/2010/main" val="0"/>
              </a:ext>
            </a:extLst>
          </a:blip>
          <a:srcRect b="19382"/>
          <a:stretch/>
        </p:blipFill>
        <p:spPr bwMode="auto">
          <a:xfrm>
            <a:off x="5486400" y="1523999"/>
            <a:ext cx="2686050" cy="451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97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Feudalism in Europe</a:t>
            </a:r>
            <a:endParaRPr lang="en-US" dirty="0"/>
          </a:p>
        </p:txBody>
      </p:sp>
      <p:sp>
        <p:nvSpPr>
          <p:cNvPr id="3" name="Subtitle 2"/>
          <p:cNvSpPr>
            <a:spLocks noGrp="1"/>
          </p:cNvSpPr>
          <p:nvPr>
            <p:ph type="subTitle" idx="1"/>
          </p:nvPr>
        </p:nvSpPr>
        <p:spPr/>
        <p:txBody>
          <a:bodyPr/>
          <a:lstStyle/>
          <a:p>
            <a:r>
              <a:rPr lang="en-US" dirty="0" smtClean="0"/>
              <a:t>Chapter 13, Section 2</a:t>
            </a:r>
            <a:endParaRPr lang="en-US" dirty="0"/>
          </a:p>
        </p:txBody>
      </p:sp>
    </p:spTree>
    <p:extLst>
      <p:ext uri="{BB962C8B-B14F-4D97-AF65-F5344CB8AC3E}">
        <p14:creationId xmlns:p14="http://schemas.microsoft.com/office/powerpoint/2010/main" val="259920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Feudalism</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Similar to feudalism in Japan.</a:t>
            </a:r>
          </a:p>
          <a:p>
            <a:r>
              <a:rPr lang="en-US" dirty="0" smtClean="0"/>
              <a:t>Set </a:t>
            </a:r>
            <a:r>
              <a:rPr lang="en-US" dirty="0"/>
              <a:t>of legal and military customs </a:t>
            </a:r>
            <a:r>
              <a:rPr lang="en-US" dirty="0" smtClean="0"/>
              <a:t>in medieval Europe.</a:t>
            </a:r>
          </a:p>
          <a:p>
            <a:r>
              <a:rPr lang="en-US" dirty="0" smtClean="0"/>
              <a:t>Based on rights and obligations.</a:t>
            </a:r>
          </a:p>
          <a:p>
            <a:r>
              <a:rPr lang="en-US" dirty="0" smtClean="0"/>
              <a:t>System </a:t>
            </a:r>
            <a:r>
              <a:rPr lang="en-US" dirty="0"/>
              <a:t>for structuring society </a:t>
            </a:r>
            <a:r>
              <a:rPr lang="en-US" dirty="0" smtClean="0"/>
              <a:t>based the right to hold/work land in </a:t>
            </a:r>
            <a:r>
              <a:rPr lang="en-US" dirty="0"/>
              <a:t>exchange for service or </a:t>
            </a:r>
            <a:r>
              <a:rPr lang="en-US" dirty="0" smtClean="0"/>
              <a:t>labor.</a:t>
            </a:r>
          </a:p>
        </p:txBody>
      </p:sp>
      <p:pic>
        <p:nvPicPr>
          <p:cNvPr id="16396" name="Picture 12" descr="http://mrgrayhistory.wikispaces.com/file/view/E_Middle_Ages_-_Feudalism.jpg/244137153/407x710/E_Middle_Ages_-_Feud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838200"/>
            <a:ext cx="3200400" cy="558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11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Feudalism: Terms</a:t>
            </a:r>
            <a:endParaRPr lang="en-US" dirty="0"/>
          </a:p>
        </p:txBody>
      </p:sp>
      <p:sp>
        <p:nvSpPr>
          <p:cNvPr id="6" name="Content Placeholder 5"/>
          <p:cNvSpPr>
            <a:spLocks noGrp="1"/>
          </p:cNvSpPr>
          <p:nvPr>
            <p:ph sz="quarter" idx="2"/>
          </p:nvPr>
        </p:nvSpPr>
        <p:spPr>
          <a:xfrm>
            <a:off x="457200" y="1444294"/>
            <a:ext cx="4040188" cy="4727906"/>
          </a:xfrm>
        </p:spPr>
        <p:txBody>
          <a:bodyPr>
            <a:normAutofit/>
          </a:bodyPr>
          <a:lstStyle/>
          <a:p>
            <a:r>
              <a:rPr lang="en-US" dirty="0" smtClean="0"/>
              <a:t>The noble </a:t>
            </a:r>
            <a:r>
              <a:rPr lang="en-US" dirty="0"/>
              <a:t>who held </a:t>
            </a:r>
            <a:r>
              <a:rPr lang="en-US" dirty="0" smtClean="0"/>
              <a:t>land or landowner was called the </a:t>
            </a:r>
            <a:r>
              <a:rPr lang="en-US" sz="3200" b="1" i="1" dirty="0" smtClean="0">
                <a:solidFill>
                  <a:srgbClr val="FF0000"/>
                </a:solidFill>
              </a:rPr>
              <a:t>lord</a:t>
            </a:r>
            <a:r>
              <a:rPr lang="en-US" dirty="0" smtClean="0"/>
              <a:t>.</a:t>
            </a:r>
          </a:p>
          <a:p>
            <a:r>
              <a:rPr lang="en-US" dirty="0" smtClean="0"/>
              <a:t>The land granted to someone was called a </a:t>
            </a:r>
            <a:r>
              <a:rPr lang="en-US" sz="3200" b="1" i="1" dirty="0" smtClean="0">
                <a:solidFill>
                  <a:srgbClr val="FF0000"/>
                </a:solidFill>
              </a:rPr>
              <a:t>fief</a:t>
            </a:r>
            <a:r>
              <a:rPr lang="en-US" dirty="0" smtClean="0"/>
              <a:t>.</a:t>
            </a:r>
          </a:p>
          <a:p>
            <a:r>
              <a:rPr lang="en-US" dirty="0" smtClean="0"/>
              <a:t>The person receiving the land in exchange for services was the </a:t>
            </a:r>
            <a:r>
              <a:rPr lang="en-US" sz="3200" b="1" i="1" dirty="0" smtClean="0">
                <a:solidFill>
                  <a:srgbClr val="FF0000"/>
                </a:solidFill>
              </a:rPr>
              <a:t>vassal</a:t>
            </a:r>
            <a:r>
              <a:rPr lang="en-US" dirty="0" smtClean="0"/>
              <a:t>.</a:t>
            </a:r>
          </a:p>
          <a:p>
            <a:endParaRPr lang="en-US" dirty="0" smtClean="0"/>
          </a:p>
          <a:p>
            <a:endParaRPr lang="en-US" dirty="0" smtClean="0"/>
          </a:p>
          <a:p>
            <a:endParaRPr lang="en-US" dirty="0" smtClean="0"/>
          </a:p>
          <a:p>
            <a:endParaRPr lang="en-US" dirty="0" smtClean="0"/>
          </a:p>
          <a:p>
            <a:endParaRPr lang="en-US" dirty="0" smtClean="0"/>
          </a:p>
        </p:txBody>
      </p:sp>
      <p:pic>
        <p:nvPicPr>
          <p:cNvPr id="18434" name="Picture 2" descr="http://users.humboldt.edu/ogayle/Feud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1000"/>
            <a:ext cx="2249040" cy="607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2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Feudal Pyramid</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Status in the feudal system depended on prestige and power.</a:t>
            </a:r>
          </a:p>
          <a:p>
            <a:r>
              <a:rPr lang="en-US" dirty="0" smtClean="0"/>
              <a:t>At the peak was the king, and under him the vassals.</a:t>
            </a:r>
          </a:p>
          <a:p>
            <a:r>
              <a:rPr lang="en-US" dirty="0" smtClean="0"/>
              <a:t>Knights served the landowners or vassals.</a:t>
            </a:r>
          </a:p>
          <a:p>
            <a:r>
              <a:rPr lang="en-US" dirty="0" smtClean="0"/>
              <a:t>At base of pyramid was peasants and serfs. </a:t>
            </a:r>
            <a:endParaRPr lang="en-US" dirty="0"/>
          </a:p>
        </p:txBody>
      </p:sp>
      <p:pic>
        <p:nvPicPr>
          <p:cNvPr id="19458" name="Picture 2" descr="http://ajourneyacrosstime2.files.wordpress.com/2011/09/feusys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236" y="914400"/>
            <a:ext cx="3533775"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9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Feudal Pyramid</a:t>
            </a:r>
            <a:endParaRPr lang="en-US" dirty="0"/>
          </a:p>
        </p:txBody>
      </p:sp>
      <p:pic>
        <p:nvPicPr>
          <p:cNvPr id="9" name="Picture 2" descr="http://missokeeffehistory.weebly.com/uploads/1/9/7/2/19726989/427034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6477000" cy="489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9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a:bodyPr>
          <a:lstStyle/>
          <a:p>
            <a:r>
              <a:rPr lang="en-US" dirty="0" smtClean="0"/>
              <a:t>Knights served under wealthy landowners or vassals.</a:t>
            </a:r>
          </a:p>
          <a:p>
            <a:r>
              <a:rPr lang="en-US" dirty="0" smtClean="0"/>
              <a:t>They were mounted horsemen who pledged to defend their lord’s lands in exchange for fiefs (land).</a:t>
            </a:r>
          </a:p>
          <a:p>
            <a:r>
              <a:rPr lang="en-US" dirty="0"/>
              <a:t>T</a:t>
            </a:r>
            <a:r>
              <a:rPr lang="en-US" dirty="0" smtClean="0"/>
              <a:t>he </a:t>
            </a:r>
            <a:r>
              <a:rPr lang="en-US" dirty="0"/>
              <a:t>rank </a:t>
            </a:r>
            <a:r>
              <a:rPr lang="en-US" dirty="0" smtClean="0"/>
              <a:t>became </a:t>
            </a:r>
            <a:r>
              <a:rPr lang="en-US" dirty="0"/>
              <a:t>associated with the ideals </a:t>
            </a:r>
            <a:r>
              <a:rPr lang="en-US" dirty="0" smtClean="0"/>
              <a:t>of </a:t>
            </a:r>
            <a:r>
              <a:rPr lang="en-US" b="1" i="1" dirty="0" smtClean="0"/>
              <a:t>chivalry</a:t>
            </a:r>
            <a:r>
              <a:rPr lang="en-US" dirty="0" smtClean="0"/>
              <a:t>,  i.e. a code of conduct for the perfect courtly warrior. </a:t>
            </a:r>
            <a:r>
              <a:rPr lang="en-US" dirty="0"/>
              <a:t> </a:t>
            </a:r>
          </a:p>
        </p:txBody>
      </p:sp>
      <p:pic>
        <p:nvPicPr>
          <p:cNvPr id="1026" name="Picture 2" descr="File:Crécy jean froiss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0"/>
            <a:ext cx="4348346" cy="433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61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Serf</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lnSpcReduction="20000"/>
          </a:bodyPr>
          <a:lstStyle/>
          <a:p>
            <a:r>
              <a:rPr lang="en-US" dirty="0" smtClean="0"/>
              <a:t>Peasant or poor person who was required to work for the Lord of the Manor.  </a:t>
            </a:r>
          </a:p>
          <a:p>
            <a:r>
              <a:rPr lang="en-US" dirty="0" smtClean="0"/>
              <a:t>In </a:t>
            </a:r>
            <a:r>
              <a:rPr lang="en-US" dirty="0"/>
              <a:t>return </a:t>
            </a:r>
            <a:r>
              <a:rPr lang="en-US" dirty="0" smtClean="0"/>
              <a:t>they were </a:t>
            </a:r>
            <a:r>
              <a:rPr lang="en-US" dirty="0"/>
              <a:t>entitled to protection, justice and the right to </a:t>
            </a:r>
            <a:r>
              <a:rPr lang="en-US" dirty="0" smtClean="0"/>
              <a:t>use </a:t>
            </a:r>
            <a:r>
              <a:rPr lang="en-US" dirty="0"/>
              <a:t>certain fields within </a:t>
            </a:r>
            <a:r>
              <a:rPr lang="en-US" dirty="0" smtClean="0"/>
              <a:t>the manor. </a:t>
            </a:r>
          </a:p>
          <a:p>
            <a:r>
              <a:rPr lang="en-US" dirty="0" smtClean="0"/>
              <a:t>Often </a:t>
            </a:r>
            <a:r>
              <a:rPr lang="en-US" dirty="0"/>
              <a:t>required not only to work on the lord's fields, but also his mines, forests and roads. </a:t>
            </a:r>
          </a:p>
          <a:p>
            <a:r>
              <a:rPr lang="en-US" dirty="0" smtClean="0"/>
              <a:t>Serfs </a:t>
            </a:r>
            <a:r>
              <a:rPr lang="en-US" dirty="0"/>
              <a:t>formed the </a:t>
            </a:r>
            <a:r>
              <a:rPr lang="en-US" dirty="0" smtClean="0"/>
              <a:t>lowest social class of </a:t>
            </a:r>
            <a:r>
              <a:rPr lang="en-US" dirty="0"/>
              <a:t>feudal society.</a:t>
            </a:r>
          </a:p>
        </p:txBody>
      </p:sp>
      <p:pic>
        <p:nvPicPr>
          <p:cNvPr id="20482" name="Picture 2" descr="http://media.web.britannica.com/eb-media/39/95639-004-12C474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182" y="1288473"/>
            <a:ext cx="3733800" cy="485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0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Manor</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85000" lnSpcReduction="10000"/>
          </a:bodyPr>
          <a:lstStyle/>
          <a:p>
            <a:r>
              <a:rPr lang="en-US" dirty="0" smtClean="0"/>
              <a:t>The area </a:t>
            </a:r>
            <a:r>
              <a:rPr lang="en-US" dirty="0"/>
              <a:t>over which a lord had domain and could exercise certain rights and privileges in medieval </a:t>
            </a:r>
            <a:r>
              <a:rPr lang="en-US" dirty="0" smtClean="0"/>
              <a:t>Europe; 15-30 families. </a:t>
            </a:r>
          </a:p>
          <a:p>
            <a:r>
              <a:rPr lang="en-US" dirty="0" smtClean="0"/>
              <a:t>The self-sufficient village would usually contain a church, workshops, fields, etc. where nearly everything the lord needed would be produced – crops, milk, cheese, cloth, leather, lumber. </a:t>
            </a:r>
          </a:p>
          <a:p>
            <a:r>
              <a:rPr lang="en-US" dirty="0" smtClean="0"/>
              <a:t>The </a:t>
            </a:r>
            <a:r>
              <a:rPr lang="en-US" b="1" i="1" dirty="0" smtClean="0"/>
              <a:t>Manor House  </a:t>
            </a:r>
            <a:r>
              <a:rPr lang="en-US" dirty="0" smtClean="0"/>
              <a:t>was built apart from the village where the peasants lived.</a:t>
            </a:r>
          </a:p>
          <a:p>
            <a:endParaRPr lang="en-US" dirty="0"/>
          </a:p>
        </p:txBody>
      </p:sp>
      <p:pic>
        <p:nvPicPr>
          <p:cNvPr id="21506" name="Picture 2" descr="http://crabberworldhistory.wikispaces.com/file/view/middle_ages.jpg/180280187/middle_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373" y="754416"/>
            <a:ext cx="2716107"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mrgrayhistory.wikispaces.com/file/view/E_Middle_Ages_-_Town.jpg/244139543/960x608/E_Middle_Ages_-_T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02416"/>
            <a:ext cx="4223025" cy="267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32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Charlemagne Unites Germanic Kingdoms</a:t>
            </a:r>
            <a:endParaRPr lang="en-US" dirty="0"/>
          </a:p>
        </p:txBody>
      </p:sp>
      <p:sp>
        <p:nvSpPr>
          <p:cNvPr id="3" name="Subtitle 2"/>
          <p:cNvSpPr>
            <a:spLocks noGrp="1"/>
          </p:cNvSpPr>
          <p:nvPr>
            <p:ph type="subTitle" idx="1"/>
          </p:nvPr>
        </p:nvSpPr>
        <p:spPr/>
        <p:txBody>
          <a:bodyPr/>
          <a:lstStyle/>
          <a:p>
            <a:r>
              <a:rPr lang="en-US" dirty="0" smtClean="0"/>
              <a:t>Chapter 13, Section 1</a:t>
            </a:r>
            <a:endParaRPr lang="en-US" dirty="0"/>
          </a:p>
        </p:txBody>
      </p:sp>
    </p:spTree>
    <p:extLst>
      <p:ext uri="{BB962C8B-B14F-4D97-AF65-F5344CB8AC3E}">
        <p14:creationId xmlns:p14="http://schemas.microsoft.com/office/powerpoint/2010/main" val="741969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Peasant families were required to give up one tenth of their income or what they produced.</a:t>
            </a:r>
          </a:p>
          <a:p>
            <a:r>
              <a:rPr lang="en-US" dirty="0" smtClean="0"/>
              <a:t>This was paid to the priest for the church.</a:t>
            </a:r>
          </a:p>
          <a:p>
            <a:endParaRPr lang="en-US" dirty="0" smtClean="0"/>
          </a:p>
          <a:p>
            <a:endParaRPr lang="en-US" dirty="0"/>
          </a:p>
        </p:txBody>
      </p:sp>
      <p:sp>
        <p:nvSpPr>
          <p:cNvPr id="2" name="Title 1"/>
          <p:cNvSpPr>
            <a:spLocks noGrp="1"/>
          </p:cNvSpPr>
          <p:nvPr>
            <p:ph type="title"/>
          </p:nvPr>
        </p:nvSpPr>
        <p:spPr/>
        <p:txBody>
          <a:bodyPr/>
          <a:lstStyle/>
          <a:p>
            <a:r>
              <a:rPr lang="en-US" dirty="0" smtClean="0"/>
              <a:t>Tithe</a:t>
            </a:r>
            <a:endParaRPr lang="en-US" dirty="0"/>
          </a:p>
        </p:txBody>
      </p:sp>
      <p:pic>
        <p:nvPicPr>
          <p:cNvPr id="22536" name="Picture 8" descr="http://listverse.com/wp-content/uploads/2011/01/indulgen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71800"/>
            <a:ext cx="4857750" cy="340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63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The Age of Chivalry</a:t>
            </a:r>
            <a:endParaRPr lang="en-US" dirty="0"/>
          </a:p>
        </p:txBody>
      </p:sp>
      <p:sp>
        <p:nvSpPr>
          <p:cNvPr id="3" name="Subtitle 2"/>
          <p:cNvSpPr>
            <a:spLocks noGrp="1"/>
          </p:cNvSpPr>
          <p:nvPr>
            <p:ph type="subTitle" idx="1"/>
          </p:nvPr>
        </p:nvSpPr>
        <p:spPr/>
        <p:txBody>
          <a:bodyPr/>
          <a:lstStyle/>
          <a:p>
            <a:r>
              <a:rPr lang="en-US" dirty="0" smtClean="0"/>
              <a:t>Chapter 13, Section 3</a:t>
            </a:r>
            <a:endParaRPr lang="en-US" dirty="0"/>
          </a:p>
        </p:txBody>
      </p:sp>
    </p:spTree>
    <p:extLst>
      <p:ext uri="{BB962C8B-B14F-4D97-AF65-F5344CB8AC3E}">
        <p14:creationId xmlns:p14="http://schemas.microsoft.com/office/powerpoint/2010/main" val="259920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Chivalry</a:t>
            </a:r>
            <a:endParaRPr lang="en-US" dirty="0"/>
          </a:p>
        </p:txBody>
      </p:sp>
      <p:sp>
        <p:nvSpPr>
          <p:cNvPr id="6" name="Content Placeholder 5"/>
          <p:cNvSpPr>
            <a:spLocks noGrp="1"/>
          </p:cNvSpPr>
          <p:nvPr>
            <p:ph sz="quarter" idx="2"/>
          </p:nvPr>
        </p:nvSpPr>
        <p:spPr>
          <a:xfrm>
            <a:off x="457200" y="1444294"/>
            <a:ext cx="4040188" cy="4727906"/>
          </a:xfrm>
        </p:spPr>
        <p:txBody>
          <a:bodyPr>
            <a:normAutofit fontScale="92500" lnSpcReduction="20000"/>
          </a:bodyPr>
          <a:lstStyle/>
          <a:p>
            <a:r>
              <a:rPr lang="en-US" dirty="0" smtClean="0"/>
              <a:t>Knights </a:t>
            </a:r>
            <a:r>
              <a:rPr lang="en-US" dirty="0"/>
              <a:t>needed </a:t>
            </a:r>
            <a:r>
              <a:rPr lang="en-US" dirty="0" smtClean="0"/>
              <a:t>strength </a:t>
            </a:r>
            <a:r>
              <a:rPr lang="en-US" dirty="0"/>
              <a:t>and skills to fight wars in the Middle Ages; they </a:t>
            </a:r>
            <a:r>
              <a:rPr lang="en-US" dirty="0" smtClean="0"/>
              <a:t>had </a:t>
            </a:r>
            <a:r>
              <a:rPr lang="en-US" dirty="0"/>
              <a:t>to be </a:t>
            </a:r>
            <a:r>
              <a:rPr lang="en-US" dirty="0" smtClean="0"/>
              <a:t>disciplined and strong.</a:t>
            </a:r>
          </a:p>
          <a:p>
            <a:r>
              <a:rPr lang="en-US" dirty="0" smtClean="0"/>
              <a:t>Followed a </a:t>
            </a:r>
            <a:r>
              <a:rPr lang="en-US" b="1" i="1" dirty="0" smtClean="0"/>
              <a:t>Code of Conduct</a:t>
            </a:r>
            <a:r>
              <a:rPr lang="en-US" dirty="0" smtClean="0"/>
              <a:t> that required chivalry – a set of expectations and ideals that included courtesy, generosity, justice and bravery.</a:t>
            </a:r>
          </a:p>
          <a:p>
            <a:r>
              <a:rPr lang="en-US" dirty="0" smtClean="0"/>
              <a:t>Had to show loyalty to their feudal lord, heavenly lord and chosen lady.</a:t>
            </a:r>
          </a:p>
          <a:p>
            <a:endParaRPr lang="en-US" dirty="0"/>
          </a:p>
        </p:txBody>
      </p:sp>
      <p:pic>
        <p:nvPicPr>
          <p:cNvPr id="1028" name="Picture 4" descr="http://gynocentrism.files.wordpress.com/2013/09/codex_manesse_heinrich_von_bresla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62"/>
          <a:stretch/>
        </p:blipFill>
        <p:spPr bwMode="auto">
          <a:xfrm>
            <a:off x="5015345" y="1371600"/>
            <a:ext cx="3657600" cy="486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2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Tournament</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Mock battle for knights to build experience in fighting.</a:t>
            </a:r>
          </a:p>
          <a:p>
            <a:r>
              <a:rPr lang="en-US" dirty="0" smtClean="0"/>
              <a:t>Combined training and recreation; fierce and bloody competitions.</a:t>
            </a:r>
          </a:p>
          <a:p>
            <a:r>
              <a:rPr lang="en-US" dirty="0" smtClean="0"/>
              <a:t>Winners could demand ransom from defeated knights.</a:t>
            </a:r>
          </a:p>
          <a:p>
            <a:endParaRPr lang="en-US" dirty="0" smtClean="0"/>
          </a:p>
          <a:p>
            <a:endParaRPr lang="en-US" dirty="0" smtClean="0"/>
          </a:p>
          <a:p>
            <a:endParaRPr lang="en-US" dirty="0"/>
          </a:p>
        </p:txBody>
      </p:sp>
      <p:pic>
        <p:nvPicPr>
          <p:cNvPr id="2052" name="Picture 4" descr="http://s3-eu-west-1.amazonaws.com/lookandlearn-preview/A/A832/A8321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65564"/>
            <a:ext cx="391967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048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Troubadour</a:t>
            </a:r>
            <a:endParaRPr lang="en-US" dirty="0"/>
          </a:p>
        </p:txBody>
      </p:sp>
      <p:sp>
        <p:nvSpPr>
          <p:cNvPr id="5" name="Content Placeholder 4"/>
          <p:cNvSpPr>
            <a:spLocks noGrp="1"/>
          </p:cNvSpPr>
          <p:nvPr>
            <p:ph sz="quarter" idx="2"/>
          </p:nvPr>
        </p:nvSpPr>
        <p:spPr/>
        <p:txBody>
          <a:bodyPr/>
          <a:lstStyle/>
          <a:p>
            <a:r>
              <a:rPr lang="en-US" dirty="0" smtClean="0"/>
              <a:t>Traveling poet-musicians who visited castles and courts of Medieval Europe.</a:t>
            </a:r>
          </a:p>
          <a:p>
            <a:r>
              <a:rPr lang="en-US" dirty="0" smtClean="0"/>
              <a:t>Composed short verses and songs about joys and sorrows of love; would perform them for the ladies. </a:t>
            </a:r>
            <a:endParaRPr lang="en-US" dirty="0"/>
          </a:p>
        </p:txBody>
      </p:sp>
      <p:pic>
        <p:nvPicPr>
          <p:cNvPr id="3074" name="Picture 2" descr="http://www.jubilatores.com/jub_cover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447799"/>
            <a:ext cx="4046188" cy="408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614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The Power of the Church</a:t>
            </a:r>
            <a:endParaRPr lang="en-US" dirty="0"/>
          </a:p>
        </p:txBody>
      </p:sp>
      <p:sp>
        <p:nvSpPr>
          <p:cNvPr id="3" name="Subtitle 2"/>
          <p:cNvSpPr>
            <a:spLocks noGrp="1"/>
          </p:cNvSpPr>
          <p:nvPr>
            <p:ph type="subTitle" idx="1"/>
          </p:nvPr>
        </p:nvSpPr>
        <p:spPr/>
        <p:txBody>
          <a:bodyPr/>
          <a:lstStyle/>
          <a:p>
            <a:r>
              <a:rPr lang="en-US" dirty="0" smtClean="0"/>
              <a:t>Chapter 13, Section 4</a:t>
            </a:r>
            <a:endParaRPr lang="en-US" dirty="0"/>
          </a:p>
        </p:txBody>
      </p:sp>
    </p:spTree>
    <p:extLst>
      <p:ext uri="{BB962C8B-B14F-4D97-AF65-F5344CB8AC3E}">
        <p14:creationId xmlns:p14="http://schemas.microsoft.com/office/powerpoint/2010/main" val="259920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Clergy</a:t>
            </a:r>
            <a:endParaRPr lang="en-US" dirty="0"/>
          </a:p>
        </p:txBody>
      </p:sp>
      <p:sp>
        <p:nvSpPr>
          <p:cNvPr id="6" name="Content Placeholder 5"/>
          <p:cNvSpPr>
            <a:spLocks noGrp="1"/>
          </p:cNvSpPr>
          <p:nvPr>
            <p:ph sz="quarter" idx="2"/>
          </p:nvPr>
        </p:nvSpPr>
        <p:spPr>
          <a:xfrm>
            <a:off x="457200" y="1444294"/>
            <a:ext cx="4040188" cy="4727906"/>
          </a:xfrm>
        </p:spPr>
        <p:txBody>
          <a:bodyPr>
            <a:normAutofit/>
          </a:bodyPr>
          <a:lstStyle/>
          <a:p>
            <a:r>
              <a:rPr lang="en-US" dirty="0" smtClean="0"/>
              <a:t>Included all church officials from the pope to bishops, priests and monks/nuns.</a:t>
            </a:r>
          </a:p>
          <a:p>
            <a:r>
              <a:rPr lang="en-US" dirty="0" smtClean="0"/>
              <a:t>Power was based on status or rank within the church.</a:t>
            </a:r>
          </a:p>
          <a:p>
            <a:r>
              <a:rPr lang="en-US" dirty="0" smtClean="0"/>
              <a:t>Priests were supervised by Bishops who also settled disputes amongst priests. </a:t>
            </a:r>
            <a:endParaRPr lang="en-US" dirty="0"/>
          </a:p>
        </p:txBody>
      </p:sp>
      <p:pic>
        <p:nvPicPr>
          <p:cNvPr id="2050" name="Picture 2" descr="http://img.bhs4.com/ee/6/ee6113242ea25c93d5e706751627c6ad29456cc3_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l="27883" t="17334" r="27995" b="17212"/>
          <a:stretch/>
        </p:blipFill>
        <p:spPr bwMode="auto">
          <a:xfrm>
            <a:off x="5029200" y="914400"/>
            <a:ext cx="3283527" cy="487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2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Sacred Christian rites or religious ceremonies.</a:t>
            </a:r>
          </a:p>
        </p:txBody>
      </p:sp>
      <p:sp>
        <p:nvSpPr>
          <p:cNvPr id="2" name="Title 1"/>
          <p:cNvSpPr>
            <a:spLocks noGrp="1"/>
          </p:cNvSpPr>
          <p:nvPr>
            <p:ph type="title"/>
          </p:nvPr>
        </p:nvSpPr>
        <p:spPr/>
        <p:txBody>
          <a:bodyPr/>
          <a:lstStyle/>
          <a:p>
            <a:r>
              <a:rPr lang="en-US" dirty="0" smtClean="0"/>
              <a:t>Sacrament</a:t>
            </a:r>
            <a:endParaRPr lang="en-US" dirty="0"/>
          </a:p>
        </p:txBody>
      </p:sp>
      <p:sp>
        <p:nvSpPr>
          <p:cNvPr id="7" name="AutoShape 4" descr="https://encrypted-tbn0.gstatic.com/images?q=tbn:ANd9GcSgq1BZ9Y_mDo6JSZ1KhRWmAO5gKqWUSW7z68KnbXF-Zkwe7DZk_Q">
            <a:hlinkClick r:id="rId2"/>
          </p:cNvPr>
          <p:cNvSpPr>
            <a:spLocks noChangeAspect="1" noChangeArrowheads="1"/>
          </p:cNvSpPr>
          <p:nvPr/>
        </p:nvSpPr>
        <p:spPr bwMode="auto">
          <a:xfrm>
            <a:off x="120650" y="-1477963"/>
            <a:ext cx="24193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https://encrypted-tbn0.gstatic.com/images?q=tbn:ANd9GcSgq1BZ9Y_mDo6JSZ1KhRWmAO5gKqWUSW7z68KnbXF-Zkwe7DZk_Q">
            <a:hlinkClick r:id="rId2"/>
          </p:cNvPr>
          <p:cNvSpPr>
            <a:spLocks noChangeAspect="1" noChangeArrowheads="1"/>
          </p:cNvSpPr>
          <p:nvPr/>
        </p:nvSpPr>
        <p:spPr bwMode="auto">
          <a:xfrm>
            <a:off x="273050" y="-1325563"/>
            <a:ext cx="24193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https://encrypted-tbn0.gstatic.com/images?q=tbn:ANd9GcSgq1BZ9Y_mDo6JSZ1KhRWmAO5gKqWUSW7z68KnbXF-Zkwe7DZk_Q">
            <a:hlinkClick r:id="rId2"/>
          </p:cNvPr>
          <p:cNvSpPr>
            <a:spLocks noChangeAspect="1" noChangeArrowheads="1"/>
          </p:cNvSpPr>
          <p:nvPr/>
        </p:nvSpPr>
        <p:spPr bwMode="auto">
          <a:xfrm>
            <a:off x="425450" y="-1173163"/>
            <a:ext cx="24193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2.bp.blogspot.com/-a0W_EMRARoE/UaX97-5FAeI/AAAAAAAACpY/NLtEi85hVZQ/s1600/Seven+Sacraments.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829"/>
          <a:stretch/>
        </p:blipFill>
        <p:spPr bwMode="auto">
          <a:xfrm>
            <a:off x="2692400" y="2083954"/>
            <a:ext cx="5003800" cy="412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14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 Law</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Church Law</a:t>
            </a:r>
          </a:p>
          <a:p>
            <a:r>
              <a:rPr lang="en-US" dirty="0" smtClean="0"/>
              <a:t>Authority of the Church was both religious and political.</a:t>
            </a:r>
          </a:p>
          <a:p>
            <a:r>
              <a:rPr lang="en-US" dirty="0" smtClean="0"/>
              <a:t>EVERYONE – including royalty – subject to Canon Law.</a:t>
            </a:r>
          </a:p>
          <a:p>
            <a:r>
              <a:rPr lang="en-US" dirty="0" smtClean="0"/>
              <a:t>Harsh punishments for offenders included excommunication and interdict.</a:t>
            </a:r>
            <a:endParaRPr lang="en-US" dirty="0"/>
          </a:p>
        </p:txBody>
      </p:sp>
      <p:pic>
        <p:nvPicPr>
          <p:cNvPr id="3074" name="Picture 2" descr="http://3.bp.blogspot.com/-PQW0GnBlQTw/TudtgClU_rI/AAAAAAAAC-M/Vo-jki0MIcw/s640/Gregory+IX+Decret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174007"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64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Roman Empire</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Territories in medieval Germany ruled by Otto the Great.</a:t>
            </a:r>
          </a:p>
          <a:p>
            <a:r>
              <a:rPr lang="en-US" dirty="0" smtClean="0"/>
              <a:t>Otto also invaded Italy on Pope’s behalf; was included in what became known as the </a:t>
            </a:r>
            <a:r>
              <a:rPr lang="en-US" b="1" i="1" dirty="0" smtClean="0"/>
              <a:t>Holy Roman Empire</a:t>
            </a:r>
            <a:r>
              <a:rPr lang="en-US" dirty="0" smtClean="0"/>
              <a:t>. </a:t>
            </a:r>
            <a:endParaRPr lang="en-US" dirty="0"/>
          </a:p>
        </p:txBody>
      </p:sp>
      <p:pic>
        <p:nvPicPr>
          <p:cNvPr id="4098" name="Picture 2" descr="http://static.ddmcdn.com/gif/willow/holy-roman-empir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9295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0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Middle Ages</a:t>
            </a:r>
            <a:endParaRPr lang="en-US" dirty="0"/>
          </a:p>
        </p:txBody>
      </p:sp>
      <p:sp>
        <p:nvSpPr>
          <p:cNvPr id="6" name="Content Placeholder 5"/>
          <p:cNvSpPr>
            <a:spLocks noGrp="1"/>
          </p:cNvSpPr>
          <p:nvPr>
            <p:ph sz="quarter" idx="2"/>
          </p:nvPr>
        </p:nvSpPr>
        <p:spPr>
          <a:xfrm>
            <a:off x="457200" y="1444294"/>
            <a:ext cx="4040188" cy="4727906"/>
          </a:xfrm>
        </p:spPr>
        <p:txBody>
          <a:bodyPr/>
          <a:lstStyle/>
          <a:p>
            <a:r>
              <a:rPr lang="en-US" dirty="0" smtClean="0"/>
              <a:t>500 – 1500 </a:t>
            </a:r>
          </a:p>
          <a:p>
            <a:r>
              <a:rPr lang="en-US" dirty="0" smtClean="0"/>
              <a:t>Also Medieval Period.</a:t>
            </a:r>
          </a:p>
          <a:p>
            <a:r>
              <a:rPr lang="en-US" dirty="0" smtClean="0"/>
              <a:t>Society was based on:</a:t>
            </a:r>
          </a:p>
          <a:p>
            <a:pPr lvl="1"/>
            <a:r>
              <a:rPr lang="en-US" dirty="0" smtClean="0"/>
              <a:t>Classical heritage of Rome</a:t>
            </a:r>
          </a:p>
          <a:p>
            <a:pPr lvl="1"/>
            <a:r>
              <a:rPr lang="en-US" dirty="0" smtClean="0"/>
              <a:t>Beliefs of the Roman Catholic Church</a:t>
            </a:r>
          </a:p>
          <a:p>
            <a:pPr lvl="1"/>
            <a:r>
              <a:rPr lang="en-US" dirty="0" smtClean="0"/>
              <a:t>Customs of various Germanic tribes</a:t>
            </a:r>
          </a:p>
          <a:p>
            <a:endParaRPr lang="en-US" dirty="0"/>
          </a:p>
        </p:txBody>
      </p:sp>
      <p:pic>
        <p:nvPicPr>
          <p:cNvPr id="7170" name="Picture 2" descr="http://upload.wikimedia.org/wikipedia/commons/a/a1/Women_activities_in_middle_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371600"/>
            <a:ext cx="436355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50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 Investiture</a:t>
            </a:r>
            <a:endParaRPr lang="en-US" dirty="0"/>
          </a:p>
        </p:txBody>
      </p:sp>
      <p:sp>
        <p:nvSpPr>
          <p:cNvPr id="4" name="Text Placeholder 3"/>
          <p:cNvSpPr>
            <a:spLocks noGrp="1"/>
          </p:cNvSpPr>
          <p:nvPr>
            <p:ph type="body" sz="half" idx="3"/>
          </p:nvPr>
        </p:nvSpPr>
        <p:spPr>
          <a:xfrm>
            <a:off x="4953001" y="5562600"/>
            <a:ext cx="3276600" cy="1066800"/>
          </a:xfrm>
        </p:spPr>
        <p:txBody>
          <a:bodyPr>
            <a:normAutofit/>
          </a:bodyPr>
          <a:lstStyle/>
          <a:p>
            <a:pPr algn="ctr"/>
            <a:r>
              <a:rPr lang="en-US" sz="1600" b="1" dirty="0"/>
              <a:t>Holy Roman Emperor Henry IV doing penance to reverse his excommunication </a:t>
            </a:r>
            <a:r>
              <a:rPr lang="en-US" sz="1600" b="1" dirty="0" smtClean="0"/>
              <a:t/>
            </a:r>
            <a:br>
              <a:rPr lang="en-US" sz="1600" b="1" dirty="0" smtClean="0"/>
            </a:br>
            <a:r>
              <a:rPr lang="en-US" sz="1600" b="1" dirty="0" smtClean="0"/>
              <a:t>by Pope </a:t>
            </a:r>
            <a:r>
              <a:rPr lang="en-US" sz="1600" b="1" dirty="0"/>
              <a:t>Gregory VII</a:t>
            </a:r>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Appointment </a:t>
            </a:r>
            <a:r>
              <a:rPr lang="en-US" dirty="0"/>
              <a:t>of bishops, abbots, and other church officials by feudal lords and vassals. </a:t>
            </a:r>
            <a:endParaRPr lang="en-US" dirty="0" smtClean="0"/>
          </a:p>
          <a:p>
            <a:r>
              <a:rPr lang="en-US" dirty="0" smtClean="0"/>
              <a:t>Banned by Church -  did not want royals to have that much power.</a:t>
            </a:r>
          </a:p>
          <a:p>
            <a:r>
              <a:rPr lang="en-US" dirty="0" smtClean="0"/>
              <a:t>Led to clash between Pope Gregory VII and King Henry IV.</a:t>
            </a:r>
          </a:p>
          <a:p>
            <a:endParaRPr lang="en-US" dirty="0"/>
          </a:p>
        </p:txBody>
      </p:sp>
      <p:sp>
        <p:nvSpPr>
          <p:cNvPr id="7" name="AutoShape 2" descr="data:image/jpeg;base64,/9j/4AAQSkZJRgABAQAAAQABAAD/2wCEAAkGBxQTEhUUExQWFRUXGBwbGBgYGBcfFxwYHBwcHRwaGBwcHCggGhwlHBoaITEiJSkrLi4uHB8zODMsNygtLisBCgoKDg0OGxAQGy4kICQuNDQsLDQsLCwsLCwsNCwsLCwsLCwtLywsLCwsLCwsLCwsLCwsLCwsLCwsLCwsLCwsLP/AABEIAQkAvgMBIgACEQEDEQH/xAAbAAACAwEBAQAAAAAAAAAAAAAEBQIDBgEHAP/EAEUQAAIBAgQDBAcFBgQEBwEAAAECEQADBBIhMQVBUSJhcYEGEzKRobHBI0JS0fAUYnKCkuEzorLCJENz8QcWNFODk9Jj/8QAGgEAAgMBAQAAAAAAAAAAAAAAAgMAAQQFBv/EADQRAAICAQEFBQcEAgMBAAAAAAABAhEDIQQSMUFxEzJRYYEFIpGhseHwFDNC0SPBQ1LxFf/aAAwDAQACEQMRAD8A8vRdaKt6GQB5iqEGtEGhIaHAOjANlXTlA25g9469PCinwy9pYG2dNBqPvD+nXxFIuE3yHjrt4j8xI860DHKFb8DDzQ6/Imga1GxdoXGwOg9wqh7Q00Hupm9qGKnkSPcSKHdalh6MEFnuHuFS/Zwfuj3CrwtSqEpAf7IOg9wqS4NR90e4UVFSIqWUogq4cdBVC2PtPL8qYEUNbX7Q+H5VSCYzw+GGQ6CZ+FIsbbGc6VprI7FIManbP65VUOJJcAH1Y6V8bQPIe6iAK4RTAKKPUjp8q76kdB7hVwWusulSiEbSCBoNe6q7lsGdBPgKuX7tcarrU1cqKrGFGV5A3HIdNa+FsLyHuFFZuy38f0qlwef62oeISSilQwfDL60DKsR0HKKhhsOhuXFyKQDI7I0q65/jDrB+YqrBT65/D8qTBGybTdVz/wBCC2lXHWoWzUiacmcatDto5WB6Ga1FshgQJMrGgJ2Om3dWXNa7gdsOQNeWzEZdoJ2ke7x1BqmRaFWIY5p55Vmd5yifiKFemfFyfXZZfsqB2zLbmeWnhJjrS64tCMKhpUproqRFQhyDvXRXQtfVTLSPlqlB9ofCiBQ9kfaHw/KoiMdYcxbNZ7GjtmtLYX7M/rlWcxntn9cqqHEtrQHiosKsqtqaLZyvm2r6vmqyjqeyO6oncV2z7NSO486KzVWiOWW7J/iqDNqB1Iqdgdl/GqE9tfH5VVal26Q2Z/th5/OqkaLzeH5Vy6Pth4/M1ZasF7rgcu/vpaWhq1uvMQJVmWnHCeDB7TuwOxykHZgpKggjUGI86TtVJnMoiWrVeieR8qu2UHSfDx8KTYvg1xLK3SNCdRzWdRPcZp76GCyRleO0IBPJpq2AfcTY/tN0TmghZ8BFDXDX2KtFL95d4b5kn61FxVMJEAamaioqaCaoJEwalvUB0ro0qmEia0PYH2p8KIFC4dvtT4fWiXAkjRKkWpnx91ZbFntt+ula9QP2cnnp8B/eshjPbbx+lDDiVyKRUGqZqtt6ZZR8WrlcNfE1LKo+sHfxqZ0bpVKHU1YN6uzTHWKJYU9l461Va9tT4/Ku2L2WfI+6uXXXOpGkzp+VF4lqqX5zDsa2W4fI0Xw5/tnPUfWhscs3SN5A+Aq/A6XnH7v1oP4m2vf9RlgLigZc4UiDz2B7RHWIPxpFdtIcYwUDJJYDWBpOmkwCaIt8fuBLap2QhnORJbceEamhXxBF83iwdiQSVBADZgdjqNFjzpKk+ZzJQjyNWMWpsuucMLhykErJAGwGaZpX6I4W24COdSDB/fBqzE8ekOchC3PZMLp2QGPdoOnM0v8ARvCFx2T2hLjXXQ/kKLeclqLnGMe6SuKRevK2rBoPvP0rtQN0tdusdCSJ+Ncu3AJnfpzqyJFwHOpVRwS+GftiTPPYeVbpOD2rqjQBh0J0+v62pEstOqNCw6W2YthXQaa8d4K1gg6spOhjUeMaUrjSjUlLVA7taHQdKCwxm6QNSdABvM0UBvQnC/8A1K+NW5VFvyKq2kbW3bnDxBLToIM7D61k8Vwq8XYi1cifwt08KL9JuM37N7IjgDKDoBzJ6jupd/5uxX4xt+FfyrPCeeSUopa9TZ+jXicbAXf/AGrn9DflVLYW4P8Alv8A0N+VE/8AnLFD76nxRfhz+NTtelmLcwGUz1XT56UUp51rS+L/AKK/R+YAcLc/A/8AS35VB8O/4G/pb8qb4j0gxae1kE88mh8DPdzqsel+Jje1Heh+jb1Uc2Zq0l8fsG/Z7Qm9UwPst/SfyqQUg+/5U5HpjiMsD1X9DT/rim3o/wAcuXxcDwAg0yg85nTWdqqe0ZYR3pQVdfsX+lcFqYtTvVKntIO+pq29UIe0PH610kZHyHGMvlbwbw90a/CrsRcy3iRIlfPWDrS3i5hl/hHyFEYw/aDX7g+QoH3TY5ay6nOG4QsJLFF5t0zE5RvpMHf605x2DZbOdcRbuLl9nKwYqSVzarJhp91NP/DzHC2lzST0Opgabc46VD0nxKjB2kZVN15LPlhggYsd9QC5GnjWe7ZgqkLrdywARp2gZKrLQe/bvjn3VT6P4Qjsq8MCcpOgJ5Dfcjkd6QK7PpJ+Xvj60dw3OkrPZbrqBHMfGilJtchcezbrXr9vuF3b49becjZgCB12PxpfYvRcltdeRE+EwYp/YwCuWJYHOZaYknrrrNU8T9Grluy91YKSAYEkA8zzHlVy1DxtRLf2BSAbbgmBPICfE7d531p5wnHvbt5mPZXUnqeQA3P67qyWCtlsttXiO0S2gOg3G5jbnpW3wnDhdttce5227FoQQgIEBguhie1Eism45OjXLIkivjGOuLbIvJHrV7EEE+1qGE9kgHfv7qy/KrcXjGukZrmcLIUn8Mn9a0Od6coqOiM7lvaneXlVPBD/AMUn8Qq5RpvVXABOLX+L6GpN1jk/JlrvR6nPTIn9pbWeyv1pCzU69MW/4l/BflWcZqLZl/ij0R1XKkMuBcMfFXls2yAzTLNsqgSzHuAHyr0PhvolhVQBcTcY/iWych8OZHfNYX0Pv5HxB5nDXFnpJQaeVbzgOGvS9sYnQWwVZQpyliIBka6A6EnemTjF6NHPyZZ79p1RPiPoxNtlt3BcIUnI1tkcqNyubRo02rzA6SD8K9pw6PZbD+tum6TcCliBoHDJrGmrMBXjeNtZbjKdCrMp8QYPxpMMcYd1Ubtk2jJluM3dcPUqB6a1rfQUSt87QAPDQx8ayA02rWeg0m3iN9x8jSdt/Yfp9UOzcEZRGnTrXwEXTHl5VUtyPhV7P9t01muozkRp11LOLNJtkxJQTVmKJLj+AfSqOL+0P4ZqzFPDIetsfJaD+I2T96XobrgvorctBW7QfQqU0BJE6mdOdZ30gw+JW8/7TnzmRmYSpTYFDtAU+M16HgPTa0tkG7auKQoBiCpgRoZ5kRBrC8V4m+Lum9c0H3FnRF5Be89fE1j7SFXF2ZHHLwmqF9iyANtB8fGr7Qkk9B8fynTwFcK9qBsPnXUICg8yZ8h/3+NLTI14DTCYMFdZnaZ1PMz+utEW8Xcth7YYlGU6HkNiR0ykg/rQfD4oBYnXWr7bho1+9A89D7xTFLQU1qLuFlUvK1z2SRJ6eIG4npV/HeMG84AMW0JCRpME9vqCRypdiLRltDAO/LUmNe8UPFMQb8wmw2Uhv3gPeYrlz2j4n51U4JUZT2gQYI0IGsz3Rt31ZcuSOeaTm0gTO48daX/yDF3TofSqfRxj+1pGpzbddDXeVQ9Ff/VqfH/SamXTFPoyov349Uc9Nn/4l9PupPjlFZrN/ettivRm9jcS5twqdkAtPJFBAA3gzR6egTYWbjgX4GkK65DyYDYxp9KLDLdwx6L6G3LngnSZksFwu7bJY9nQhlM5oPLbw91bD0T7Tqwa2oQZTmy5tDMgEa9dI/Jzw/hKOrM5RyWkPIaZAkMpEjfaRuZmKoGHw+Y+vtlbgLLKKpViCNs66n92STE86m/auWhjlO2xjxXF6BxJRLiM5Xc5TOUeJAnuNeZ8Twjubt7RhnLOV2UuxInukx7uten4bCi6sQyoBl7WWeUgJACL2ufPSheJ8PRrNzDW10cQoEE5gQwJ841PQ9xqOVJNBYM7hO/ieSuxmtf6B3Ps7/iB8I+tLuIeheMtLmNqQNwroWHis5vhR/oWMtq+GlWDA6jXYQO7WPjSduX+B+n1OjPNGfB2YvNIFSN05iajaTQVG4IJ8fyrqHL1SsY8X9ofw/2ruPGlr/pj6VHiryV/6a/GvscYSyeqn50tcDXNW5DLFYtnFq2NYVSR1ZgNDy0B37zRaiPBRJ7yN/13Up4Lc7QYmWI08AI+JjyFMc3Zj8Ta/wAK6n3kz51zNzd0QmeTf1Jsey3XQeZ1PumKpvXO0ANgPkTPyqatKKepZz5Fv7UJYaRI5hp8A0mjSENjIJvvtr3RuT3UUsraaQQQMw/l1/2mvsPbHrIPNW+LH8qMwZDKoPMFD9J/XOrTAYxwfDS1pWBaLoYEQCqg6ZvHJoCfCdaxxOulaqxxT1GGa2ssTmQb9hwSH8AQQw7yazGX90/5/wAqfFqiy7BA5jHJW92589KpuTJB6n51bbUCeyQTAB7XO4mbfmVkeE1C4TmMAkkwNG3J2GvMxS4/usNv3EdtrmGnx2p/6M+iYebi3HbcSq5ViIPbkjrvFNcHwzD4K2GxCrdvGOyZNtW/Aq65yOf0q256SM5CKt24x0VAgVR0gH+9Pa0EOT5DvDcIt2x2WI05vZ+iNUMRbtqCzm33lrpI8wcgPuNYf0mtYhQHukLm2AMtExqY/WtQ4dwf1iE5czxIzEnUAt9APOqpkXU0WI4iST6i2HgZiUAC5ZALQ1vtbgaZqjj+A3nteuQ2tQTlXMxIks2raTImBB2im9u+lwYW9oyGbbTB7LhAA38wkz30xThN1VyreAWCACgmNdzzoatcLQV1zowGF4mFZkv2sQoDKrBGaJ9kSCyS2mxzGtBw7iOHMi1iHta6qVGYdJiCSab4XBqpeTmVGdrjkCXvEEMdfwqSsd9edek3DGRs0AFiDpyziVE+4edSC8iNpnod3hl5+0t138GcH3E1Xe9HrhH2kOTpBknrqxg7jrXk2A4jdXVXPMjrA79+VabhfpHilKnK5J5Bzrp0P/an1a1Qq9dAni//AIbCJTNZjmD6xPMTnHjJ8K8643w27hrpt3lysIOhkFTsyn7ynr3HYggev3/S2/aXPesXPVHQ9kFIO/bX2T41lvTu1axWDXE2HL/s7ZXDCHW3cPZDadoK+x6MelXF60MjJ8GYTHXJZe5VHuUUTxQ/ZWf4fnrSy4/aWfwj5Uy4ofs7Q6D6Ue7obIztTZzAB0YMFzDKBpofKdDtyJokY4qjK4KnMSAQQdV0Ovl76Gw6FLZIZgTB0O5MxI2Okb9aNF51UEqpDIDEQIPZ21Xcg+z92sTUWZd5olavgosa/ZMNOstUcAIRZBHYucvGo4u2u2Q2+yWOXLESeQIG2mw+NXcIUFQAdCtzTp+jrVNJIpPUeIIu2zyIHxn6mjMAmVyDIBMgwdx399B4gwlp+eVPrP68aa4jCBiGGinc9BzNLSCFuPTL6zLJLEOB+9MNHdluKffSxr9wQCsHoZpn6QPFsgCAUEd0vt5BY8qy3r2UA5joCBrzJP0mn4o3EKuY0e++gI5941/7mjOEH7VHeMlt83/1g3D8Ej+aqODWmZkF1mBzAkZQco19rvy5WE7yRV2PQhQq6Zgw6T6wj/aAKqLTyNLwBlaiab0Qsm6RiL4DtspuEBEG+gJGe4SZI0AnU61rMdj/AFIDm2wWdGzBlPcdezOwYGJInSs56LsGy284yiRlOZiZMmEHZUE/eOu1aPiPD0S1d9WpRSrq6ZuyZU6gE6ETIIp9CLR5/wCnGJAuDDyZt3G/pY509+Za03AsMAhE668uQAHxM6dx6VhuPWbudcVdEm64fu0PsyNiIAg8op9h+LXbgYlvVodQEAHPkTO5nYDeoyRHHo1hCy4vC3NFBBBDTlZpjLHPsz5VbY9Jr3rEslQSfsmYnUXI0JAggSJnp1MVZ6B9mw992MNdcsTqeyDz32kRSLhuIW5jLdwZiXvZioB2OUKI2WC7T3Eb6CkSdVyGcW7NfjbQX1NsElZJJkduAWbON9wD8KD9MMDntEKJZIkcyAGB+Y84ptxvDZygOZZP3XytoCdDyrzn0he7hWY2r19ZBLi4yMGPOSN9zzp0VqwG7SMWbps3X0mJAnlOux6GtPwGXEkELpmYxlVerToRMGPvFuYU1msY3rC7tu3a08wY91MOG331OUsigA5R2huQdj+L2oJ5Cj6Eilep6Jaxos3LYuC1kYhCyJkYToC4zHOpiDMGTz2oJOHKuLvYU6WMXadRH/LaCCNBHZuRHSeVIsdxR71hLMBQCJuOwGx7MLLNoRuegp96P57+Iwdy4Ctz7VXXbtKEPrV6qykSdsw76tJriVOr0PHWtMLgVgcy6MOhEyPIiKacTXspIjT9b1HjtxWxWIdfZa7cI83f8wfOrOKL2bY/cH1p0u6atnfuyLMQPs/JQPEj6T8KN4hajKo5BR5BCfnQllczIvKVJ8gfrNHuQ9wbiQ/LuCjn3H31yrAkrO8Rt9vXmhXyYkCl3DXiB1Lf6daf8UtZg3X1OYeKtr9fdSEkesUjY9ru19r5VcHcaBejs0l8zh7f8RHuP5Ux4fis1qM4ESCDv7Qjx8KV8NttcsMq6uj5o5lWAmPMUdYwvq1a44yqNSzCNJmADufnVtaaF2A+kssyogJAtjfxMf6j8KQLgnO40/iEfPvFH4j0gUl4UmesbkjbXrQJ46x1AAOXr+GfoKKPbLRRNMYUg3BoUYoV9pvanYaRpHId4OtNcVdV3hhqtyB3qCANOo1rPYLijXX1AAAM9dNR+XlT3jGGNvKxIgsWWDqQSGPgI599NhFpty4szZa4I1vAc4SUKqCxWTmOYgnWARIkQCSfDqTiuLXLtq4uiXVu+reJyQwAV+oWYP6NLOG8ctiygZXXKkk6ESoWTvI3mo4rGW1xhtsYW86BjOy5HST0OYr7qJPUCSW7oLPS17nqVt3VC3EeDAADqc2W4saGYg+C9YFCllssoSY1BOh0IEiASdTt4VrvSPCest2Df7JtNluMsNlkQpMcs0SOVBcY4K+UYdLtrPdyskh1ZgNQAcpUExzNFYqjRcHsi1gkT2IUkyUMFlZiJEzuazHCMOy4pCwUZ3gEaadjVe30Hl8KeYtXe0LUNb0ggo7E7TJDN7Qkaaa0g4/iWZLD2wyXVdlkCCp2EDQ6htBHM91JkvkOj9TT+kt3K1v1bBbjXMo5tDLBJ1BjcViPSfC3vX3LN0oWYHKyhgXXKf3tSDEj+5Gy4xibnqSXsqoGVg8wVPWOWp59ao4zw6xiHL3Sy6Dt6roJ1QbxPMwDO9Ni9WA+CPJ8RZjnO47+okcjvzorhOGBJJkhoUAEjNoCT4AfSi+PWHtXb1l3Z1iUZiT3ggnuI99T4As3bKjqJH8oP1okC2bnh1tERwtsKqjLoNZ/ET8aR8axh4Yi4jDW0C4lMpkf4dwAE5O4mWy/u07wiE2n7mPTkT1rnphw71/CbsQWskXB3ZPaj/42eji9dQWjxJlIfKZgDby99N8btbP7g+ZpfdWXbukeX6n4Uxvjs2/4PqaOb0N2yrRk+Dsc5PRR05AnnRr6MsRpa10G5J7qB4PoGPdPy/KmLJ2nHS2o+C/nXKl3gP4jnFqBcU8og7bMWXn4is/cwrSeYtMM0AezI199aPFLmtj962T5ghvzonhNpXhyJLKbd0ddN/MUuMqIlYg4niGwWJOTUQpUqSsgjXrpM6d1KuL8fu4gdrQdB16k7mm3p7hiPVNuApTN1AMr8Cay6jSPD41uxJbqZoxxi9SJBBEacqgXOncD86uu7r4mqHHypyGTWr/PAO9HiPXQxA0MaASemg8a2nEwHtNc01yhR03zKB1nWehFedLv5UU3Gb0RnI74E++Jq3G2Y5wfFDO7imGYA6Qw/lPLTw51ormEOMxThSMhJlt1W2sydN9BMdTWUssuVYPIDY79PfW89Hsb+zWgEGa88CSNFEgCesn5VnV7wOSkqNBgrFu2J1nLl9ZdNx7rdVVFKjx5DYmp3sto52e3YJH31QOwPUKJA7iH8aKuZkntsXPZzCM25Gmn3jMADQDSOdfCuEpZbOyi5eJ1J7WUbaE7t1Pl4s4iWJ7l9nuIwdWKHOPVWHVyoOsswVQum5nbrTLEpcv3cISuRmYuCxlioGfWB2QOQknU6imZs5cPc01dsvuIU68xnzH+aaFwvEVv462ioF9QHkyCDIUCNOUDfr3UtvWunzYSWl9foE+kfCy1ssHeYAMtIAzTzE78yTzofGW0tDPd9XDSM+W9nGbQHMc2U66GIpt6QXfsLm47J10gnpvJmlnG8WowlrPqtxQh8ChE+TZT5Ua7z6FK91GE9J7EkkP61VH+JpBGUQNOYG/h4Uv9FjN+3M/ePuSPpTnFYQjCK7QTmbN19oyemqdO7qKT+jCRe15I/wAdKYnoBRu+DD7JjrvO9O+BWA9q5bbnKnUxDCCOh0gUn4WItny+VNfRdtbpnc/Kfz+VU+IXE8At22W8wPtBSD4jQ/GmF/2FJ1jT3yfzq/j1kft+LjQC5d8vtGoUqSoHfPlTZa0dDZlUW/Eu4WvYbxUfX60du17uUj3afSheFCQB1YfEx/tonA6td71b5muVLizO+A9wbD1dgnaSp85Wp8JuepugH2W7J8RoDQ3DxmsMBupkeYDUxJDb7MJ/XhS3xBTCfSDhQxFl7YjMBmtnvGseeo868yAgwRqANO/pXrXD7uZRO42rCem+A9VfLj2bgLD+L7w95B8614ZaUaME6dGZutOWe+oOdvCpt93z+dRO1akOlrf54FVsa1Wy61eBVR3o0Ja0H2FuELbE7BfdW3wFntWl3Mi457gQQO7QKB31jsNaVvVgEGcojyE/Wt7jccAjZFCE5bZI3ZyNfcsnzFZcfFmfNq0PvRkm4XvPqZOXu/eHeRHlTTBIDc33BFLeE2mt2gDpOpHQch4xFcucQRDBaDy0JiOZA7405zpzINzSVsXuN6Ivx/8AgWCAJuNazGBMe1E7mlPo/gwvEL5EHs5v6unvp1xgCbCg6BhHgqHl7taX+jzg3cXdMhVJUkdFUd++hpb73qvlqWu7+dBz6Qgfs7z3cu/4VkvSy4f2Wwqe1KhfEkgD4Vo8Zdt3MPdVMw6yrTOhknXfqTWc4sRODzbK6MRy7EvH+WrjNSbknpXH4lNNKnxss4nw57aIAwyOqqBqZUCFmecfM9ayPBLWXEMOisNO4kf7TXpXErofDgqWVVg6huTAFXmSpG41g15xwS6i3S7R97fmc7nbmYO1OsBI3eGtxbqGD4xZwqO1wx0UQXI6kaZR4wPOsTxDjl6+XyFktWwxMGCcvJiNpIiB8ayONxTuDmOk7DQCe6hg99tLkN7OkMOK3lu4jE3EnJcuArI1h2J1jxqRw8OVHL5UFg9h33LfwBNP1SL7E8wfmKczp4Ird0/OIs4Xpl8j8z9aL4InxQ/M0Fgtj3If9NMeCj2f+mfma5cuZhaD+CtDAcmtj3rKn5UcmmnQ6eBpNYuZRZf8LMD4TP1NPL6ag8j8qFiwzDPQnpnhRdwjH71s5x4DRv8AKZ8qutaHw/U+6rsauYZPxo4P8ykRTIOiRetnlDJ7NTuoNPjXznRa+c6+Vb0dF6X6FMVVGtEkVQi60xCnEc8HuZcrdGPyj61ucOwUoz+zaBZydgzmfM+yoGp0rD8LWEH8R+lP8dijdVj92ZAG0nSe8x18qyX70kJyR1sbY70ju3wVtSiDTNpnYnQbeyJ6Se80yw6lktplC5FImNSCAJMnu+dZ/CqqerDSBmBbKJaAAAB3ySfKtHjPSiw7rowVUy6hiee2nhWXbIylCo3/AH/4Hs8lGWq+wbi8c+a27qBlDCYaZytA7TE7/OlvA3ueoJhslwtmOWQZJGp5GGGtFekXHbeJsn1IeVJLSBA0IzEgyOQ8x0oPAekmHtYUWJdmgScpyyHBga/hmdBsKjhJwa3nfj6cAFJWnuroNmxJCNADZo+6xyxzkaA+NJeOWzcezbXllkHNqGKW+RB/5h2PI0x4V6VYZbToWILk6kQPZCiddBpWe47jWS5be3qQoJ6GCrfNd6DZsU4Yd29a4eHkVlmnkb8/iXYLiLFO1m7QRpAntOodZyRlJDDXLpBGpIoHgeJCOLpUPkuNmX8aNGoMRKsAf5hO9W8G9IEJIdMmqwRqIQKADpptvsAKoOHuWybgAa0l9p017YGugmCm2+usdTwRnjbVf1z4FTkmkCek3B1t3Lj2yGsupuWmjkTBXuKtpHhWYcaVs+JOps3lVgVEMoE6BikxPWV07qyDLW3Z5XbXj/pF090uwan1iDowPwj6U8JPrX5xyJ1APzFL+E2+0CTrJPkP7k1Zcu/bEgyMv1p96m3F7sL8wPDv2LnhHvIptwj/AJPeGHwpPbP2THqwHuk044Y0JZP73zFcuXAxcyzDpKsvMMD79Kb4QkpkbddPLkaWWxDuPP4zTuyNZ5ESD3dDVVqKPi+07DUnw2HnpReG9u2TzInzk/Wl91s5AG0gDvNHow9db/jEe8AUXIh5bi7eVgv4dPdXVsliSBOlW8RIN1zO7HXzNTs4zKIEEeBB+B+ldhbLmcbSCy+0sKdX8tCj9ifp8RXf2F52HvFMFv6TkeOZiR7/AO1dt3g2qmfn7jrSJRyQ7yoKG1Rn3WhlguHottUZxm5nQiefPvqOD0Dpv2wAe7NVJuNzk+Pzq7AWc1x99GO3XkPmfI1gw3vtth5OBs+HC1au2nYDR952B5x51prnC7D4lXa0CWUHXrrBI22pRdu2VtWTcOGQhQGS6cuY9R2SVkfemN5mtJYvC5bU2wCI01UmOqOCVYefuNaaM0nqKcJgFCYmFHaYDbSQZ92o07qr4pwizhsO+VFa5chM5AJObQx+EZZ2psyAnLmKINSIAHU5iTJpHx/ia3GUAkKoMdSTpm6DQGJ6miQGoBgcNZGGVTbVnljqJMZjEVmuLLFwzyImd9IPup/ieKkD1OHDM4EEjKAF8e/mWPhNcwno010BrzG4Z1t2okT/AO45gx4DlVpFWDehPB09S924oJKs4B6bL8T8KcYOxJvCAR2GiOaFZ/yk+4UTdCovqbYgCM8kEmNlERAHhRmD4ebf2hYdsN2SQCM2xJJ25+6rBMd6S8MFmzeiSHRChJkhQVgeAIy/09a8+/Wle2caw2azaXQuLpQTqpBmVYc12rz7jnB1w90zKq2oUySvVcwGo2g7kETzqoJQba5mzC957rF3BcGQSzETEBZE0DxSxlYHUTIPMzpRVvE2Q8knTaZC+Ua+8V9xS8lwDUD+YUxM3SUXj3U+AEB9kp6yfgPzpxhVjDoejKfKYpRcMWkH7vzP9qeKv/CE9AB8RXNlwXUwvxDcWgW6p5HQ+eUfWr7Q0KyRGlD405rSnmU+IB+oFE2yGCuPvL8f0apcAGTte2oGygn6D4mrbN2cRb7ivzobDEnMesD5mvuHgm+p/en9eVMrQrmZSxZusMoyJqTOzH+ntEfCrVwlxRIuK8bysgeLHalr4mCfCB4Uxw2KYg2w2UKB11Ma7cySda9S/djbOFGO86XM561vZ9UCf/5lt+gBn4V9d4UZ7WHxCnuQn6UdhmKdosWMwIPy74+tPb3FCiE5iBAgyJHPfWSY8+u9craPaM1JRxRTXnevQ6eD2cnG8kmjE3bVtdzfWesAfE60ZhmdEZ7VwiN5AB57bjSm2K4pda02Z2YHQqekxtGm49x80GEecqbLlf8A/Xv0imbJJbRvKcEq8BO0wlszi4Tbs0PCeO3AoVcOHylTcJ1JMzIIP3gOfSjsXxXFvfa9YjDq0Tb0IYj7zrtmOgkQdBWRs4khVhiGWQY0JQ8u+D86J/aXP32Pmay7Ts7wzajwZu2PNDNBOXFDjEelGKtkC5YtEsYDRpJ6f96a3V9YFRrwV2PtKy9qY7AaexyidDJnaax12+50LMR3kxQdy0CD9NPlSovxG5IXwPYP2O3hkVEtyY1LSFB5j99+pJq5eJEqFLOnTJ6uPLKNKzPojx5ntRmP7RbCiczSyL7LEDR4EIwOsBT1rUYfjFwMZOYEGB47eBBqWKcWWWGFz/GtrcPK4sBz3OBr7p8KZG/bICOpUACCYMgd/lSJsWYlmJEb7HbcEa8qPw3FHu2bZgE5nVswmcux23IIqJsGkQdC2VV1e3cLFPvMpPtL+KKj6R2s6l2GVig7OhjK559SD8TTDA3wwXSBJBH4SBqVPLyis36XYwrh0gnOznXnGYsD/lom9GHjjU0IbmDUGciz4ChcVwmy3tW1n3fKKX3OJ3h98+4flQmI4ze/Gfcv5Vm3JcmdFzj/ACWgDidfVr0Cj9e+tNireXBueZIFZ7hln1t5VHIST+ugrT+ld8DDqi/i28AaF1vJGKSKuGPnw4HMA+8a/Q1Lg16bYX8JZT9KD9Gm7LLz3Hun619Zf1V1x91yGU90/Tn4VKBHCp2NNzr5moWj6sXH/AjHzg/3q99yAdt+njQGJu50dUEqFZj1YgSeewiN9SQOtMjFOSTFybSbRkuH4H1jSxhRr4gdKswyyWYczp/aiX4gMpUW5G2p0jwAEDuqrC27rmAFHjoI7q9M5LmcaEWqpfUeNw8lbdxXLMZnPtJ5jp571PF5RkU9qBIYc5U5jG85gNf0ByrW1yzcInXIukkc5ObaO6pLaJKswfuRSof+IyI2B0jSR4VxcmOPGU1Vuqq+l8uZ2IZJcIxd6Xd18BfxW9q0TB121nkOXdQfA8Ity6oZ8igat9Ke3SpQloNwkaQnsmNJMxAG+kTzNAs9pWJR7aTyGYgeepJ79Kfgi4wksSdtaPT8+pnztTnGWV6LkO+McNRFU25ugwefT933UibKw/wnVpiUkn3Ea++rbKjQW3U98x07l7tB+daG1eZJLdgEECSsiBpu2uu/XumuXkzZ8L3Zyb9bOlDZ8U1vRjXo0ZW9w24GgxlnLmAJE9Dlkgnv3oR9JGZSRyIYT+u+tDicbYV2Zrs5p7OWdDuPaBzHm0EfUe5ihlACtbgdm56tGOUkmXB1YxzkDbQCQdWPMpR0xX56r+zLPHNS/dry0sV4XA3jlZAVIGYNMEQCZB3nStbg/SRkIGINt2X2iu+hAkx2W35DXupPd/wgbha6DORg7KhI3UgRDDp7utUWbsf4ayfwlMw/q9oeZNFHZcs470WvzzL7eCe7JP8API9NRrV9M1sJcUnVhcgbbEaFesUbgV9WoARVGYv2HzakQdCBpHL615cLvNrGUnnnVR5mqrt0LDSityH2jN4g5lgeVVHBmb7vzQTlgS79+jPWExgghVEnm5CgA7mOflWI9M8er3FRHFzLJdl9nMYAC9ygQPE9azdvFpMulu519sP/AJic3hWmwzIVBUDKRIgcqTtEcmLSa4mjZVizawlwMpdU9KWY2Z2n316FcI6D3UDjAunZU+QpEc3kbHs29zEXozh2nOIBzbk8hRvpUCWUj7yz3SDFKcJxF1ULAjy+kT50VjsUbwSRlyrG+hM7xy0jTxoKqVmXcbZ3g12AwiTAju5fOKZ38Kbq8vWrrA2P9yPfWfUMrBlOtX3cQWUjKFze0ROo6DoKZHiA4NDXB3nkDuKkSJj8LA0VjeI27SZQQrH7o6d8b/oc6zK3GUQHYDx+u9dw1hjqqlp5wdT486Z7qVsXuNsnjcWD/h2wP3oE03wHHUZMt0KDEdrRZ6zHMHqCOXcI3C7iiXhPH6zQjlJgZ35TsD/b30l9nkVLWuf3NWHE3J20uo3exbCwuLkDaIg7HkZOsjnvpzlZjVXTIxMDfIAPcdT41R6tjEBUHvqLYbqS3jWjDkniupfJf0Fk2bZpd65dG0hhg7NtkhmBJEFQBObWIhdRoNZ60JcwJU9iy5GuUkHUDWYidtass3XT2CF/lT55aaYfj7j27SMeoJGvWDmBbTfQ0M82Vybb3l4XX+qKxQji/aST8WrfxM691gRnlQdYA1I6iaaXeHBgUDupWewynvJ2gjnTS7xi0zZ3sEv1ke8nNv5VB+OvACWVA6lySIEaTsO6i/V/9cS9Whc8GbK/8mVtfngJcTca0ircsnLybTXxzJINEYJrVxIEE9GdhA/XSib3Gbzdl7SFeQA28i0UIzJB+wUHcHKoj+IS0jwy1sx+0NKnH4Mwy9nS3vdl8UUYvCyOyuYDYBn59ARVVnKgzhL6EfeEFROg1PWmuDvvlgtYI6N6yffP1o+HYCHsrG2UEkTExLd1LftNx0UF8fsMXspy1cvl9xI9lwZ9ZlY67LMdSRoKBfEMSftLjHmQBHvza1pF4JbLZrha4T+I9n+kQD5zR6KBsAPAAVX/ANN1w1+QyPsm3q6XzMtgy2btJduKd1KggjzaB41o8KuVFXpyJ18PpRDPVZGtZc+1SzUpJUb9m2KOC2m22SV6GxTa0VFUugO9ZDbExmHuaCjvWaUvwvLwok7itDWpzFJ0Ek19hCmf7XPlj7mWSemu1VD6VUapK9CSYz/b7aEm3YU9Dd7RHltUL3FrzaG4VHRAFAHTSlpqPOrWGHFq+uv1F77DAJPU9TU81BrVPOj3bLU65DMvX2aaFsUUmzfrnVUGp2TWvitC3fzqsVKC7Sg+olqDO3lVB3q1EvtRpnNQZ6rv1Gx7Xv8AlU3Qu0Pjcgwf18KlnHf7jQy/l86i+w86m6D2jDlxpXZmHvq48UuDmT5TSYb+dQT2h+udH2SB/USRpF4ueeWr14wukju0PPzFKl/3N8hUsN7R/iH+k0Dwxqx3bSHA4rbMakeXyiassYlG1VgaSXt/M/WlPEva8qW8C8SPapR1o//Z">
            <a:hlinkClick r:id="rId2"/>
          </p:cNvPr>
          <p:cNvSpPr>
            <a:spLocks noChangeAspect="1" noChangeArrowheads="1"/>
          </p:cNvSpPr>
          <p:nvPr/>
        </p:nvSpPr>
        <p:spPr bwMode="auto">
          <a:xfrm>
            <a:off x="120650" y="-2338388"/>
            <a:ext cx="35052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TEhUUExQWFRUXGBwbGBgYGBcfFxwYHBwcHRwaGBwcHCggGhwlHBoaITEiJSkrLi4uHB8zODMsNygtLisBCgoKDg0OGxAQGy4kICQuNDQsLDQsLCwsLCwsNCwsLCwsLCwtLywsLCwsLCwsLCwsLCwsLCwsLCwsLCwsLCwsLP/AABEIAQkAvgMBIgACEQEDEQH/xAAbAAACAwEBAQAAAAAAAAAAAAAEBQIDBgEHAP/EAEUQAAIBAgQDBAcFBgQEBwEAAAECEQADBBIhMQVBUSJhcYEGEzKRobHBI0JS0fAUYnKCkuEzorLCJENz8QcWNFODk9Jj/8QAGgEAAgMBAQAAAAAAAAAAAAAAAgMAAQQFBv/EADQRAAICAQEFBQcEAgMBAAAAAAABAhEDIQQSMUFxEzJRYYEFIpGhseHwFDNC0SPBQ1LxFf/aAAwDAQACEQMRAD8A8vRdaKt6GQB5iqEGtEGhIaHAOjANlXTlA25g9469PCinwy9pYG2dNBqPvD+nXxFIuE3yHjrt4j8xI860DHKFb8DDzQ6/Imga1GxdoXGwOg9wqh7Q00Hupm9qGKnkSPcSKHdalh6MEFnuHuFS/Zwfuj3CrwtSqEpAf7IOg9wqS4NR90e4UVFSIqWUogq4cdBVC2PtPL8qYEUNbX7Q+H5VSCYzw+GGQ6CZ+FIsbbGc6VprI7FIManbP65VUOJJcAH1Y6V8bQPIe6iAK4RTAKKPUjp8q76kdB7hVwWusulSiEbSCBoNe6q7lsGdBPgKuX7tcarrU1cqKrGFGV5A3HIdNa+FsLyHuFFZuy38f0qlwef62oeISSilQwfDL60DKsR0HKKhhsOhuXFyKQDI7I0q65/jDrB+YqrBT65/D8qTBGybTdVz/wBCC2lXHWoWzUiacmcatDto5WB6Ga1FshgQJMrGgJ2Om3dWXNa7gdsOQNeWzEZdoJ2ke7x1BqmRaFWIY5p55Vmd5yifiKFemfFyfXZZfsqB2zLbmeWnhJjrS64tCMKhpUproqRFQhyDvXRXQtfVTLSPlqlB9ofCiBQ9kfaHw/KoiMdYcxbNZ7GjtmtLYX7M/rlWcxntn9cqqHEtrQHiosKsqtqaLZyvm2r6vmqyjqeyO6oncV2z7NSO486KzVWiOWW7J/iqDNqB1Iqdgdl/GqE9tfH5VVal26Q2Z/th5/OqkaLzeH5Vy6Pth4/M1ZasF7rgcu/vpaWhq1uvMQJVmWnHCeDB7TuwOxykHZgpKggjUGI86TtVJnMoiWrVeieR8qu2UHSfDx8KTYvg1xLK3SNCdRzWdRPcZp76GCyRleO0IBPJpq2AfcTY/tN0TmghZ8BFDXDX2KtFL95d4b5kn61FxVMJEAamaioqaCaoJEwalvUB0ro0qmEia0PYH2p8KIFC4dvtT4fWiXAkjRKkWpnx91ZbFntt+ula9QP2cnnp8B/eshjPbbx+lDDiVyKRUGqZqtt6ZZR8WrlcNfE1LKo+sHfxqZ0bpVKHU1YN6uzTHWKJYU9l461Va9tT4/Ku2L2WfI+6uXXXOpGkzp+VF4lqqX5zDsa2W4fI0Xw5/tnPUfWhscs3SN5A+Aq/A6XnH7v1oP4m2vf9RlgLigZc4UiDz2B7RHWIPxpFdtIcYwUDJJYDWBpOmkwCaIt8fuBLap2QhnORJbceEamhXxBF83iwdiQSVBADZgdjqNFjzpKk+ZzJQjyNWMWpsuucMLhykErJAGwGaZpX6I4W24COdSDB/fBqzE8ekOchC3PZMLp2QGPdoOnM0v8ARvCFx2T2hLjXXQ/kKLeclqLnGMe6SuKRevK2rBoPvP0rtQN0tdusdCSJ+Ncu3AJnfpzqyJFwHOpVRwS+GftiTPPYeVbpOD2rqjQBh0J0+v62pEstOqNCw6W2YthXQaa8d4K1gg6spOhjUeMaUrjSjUlLVA7taHQdKCwxm6QNSdABvM0UBvQnC/8A1K+NW5VFvyKq2kbW3bnDxBLToIM7D61k8Vwq8XYi1cifwt08KL9JuM37N7IjgDKDoBzJ6jupd/5uxX4xt+FfyrPCeeSUopa9TZ+jXicbAXf/AGrn9DflVLYW4P8Alv8A0N+VE/8AnLFD76nxRfhz+NTtelmLcwGUz1XT56UUp51rS+L/AKK/R+YAcLc/A/8AS35VB8O/4G/pb8qb4j0gxae1kE88mh8DPdzqsel+Jje1Heh+jb1Uc2Zq0l8fsG/Z7Qm9UwPst/SfyqQUg+/5U5HpjiMsD1X9DT/rim3o/wAcuXxcDwAg0yg85nTWdqqe0ZYR3pQVdfsX+lcFqYtTvVKntIO+pq29UIe0PH610kZHyHGMvlbwbw90a/CrsRcy3iRIlfPWDrS3i5hl/hHyFEYw/aDX7g+QoH3TY5ay6nOG4QsJLFF5t0zE5RvpMHf605x2DZbOdcRbuLl9nKwYqSVzarJhp91NP/DzHC2lzST0Opgabc46VD0nxKjB2kZVN15LPlhggYsd9QC5GnjWe7ZgqkLrdywARp2gZKrLQe/bvjn3VT6P4Qjsq8MCcpOgJ5Dfcjkd6QK7PpJ+Xvj60dw3OkrPZbrqBHMfGilJtchcezbrXr9vuF3b49becjZgCB12PxpfYvRcltdeRE+EwYp/YwCuWJYHOZaYknrrrNU8T9Grluy91YKSAYEkA8zzHlVy1DxtRLf2BSAbbgmBPICfE7d531p5wnHvbt5mPZXUnqeQA3P67qyWCtlsttXiO0S2gOg3G5jbnpW3wnDhdttce5227FoQQgIEBguhie1Eism45OjXLIkivjGOuLbIvJHrV7EEE+1qGE9kgHfv7qy/KrcXjGukZrmcLIUn8Mn9a0Od6coqOiM7lvaneXlVPBD/AMUn8Qq5RpvVXABOLX+L6GpN1jk/JlrvR6nPTIn9pbWeyv1pCzU69MW/4l/BflWcZqLZl/ij0R1XKkMuBcMfFXls2yAzTLNsqgSzHuAHyr0PhvolhVQBcTcY/iWych8OZHfNYX0Pv5HxB5nDXFnpJQaeVbzgOGvS9sYnQWwVZQpyliIBka6A6EnemTjF6NHPyZZ79p1RPiPoxNtlt3BcIUnI1tkcqNyubRo02rzA6SD8K9pw6PZbD+tum6TcCliBoHDJrGmrMBXjeNtZbjKdCrMp8QYPxpMMcYd1Ubtk2jJluM3dcPUqB6a1rfQUSt87QAPDQx8ayA02rWeg0m3iN9x8jSdt/Yfp9UOzcEZRGnTrXwEXTHl5VUtyPhV7P9t01muozkRp11LOLNJtkxJQTVmKJLj+AfSqOL+0P4ZqzFPDIetsfJaD+I2T96XobrgvorctBW7QfQqU0BJE6mdOdZ30gw+JW8/7TnzmRmYSpTYFDtAU+M16HgPTa0tkG7auKQoBiCpgRoZ5kRBrC8V4m+Lum9c0H3FnRF5Be89fE1j7SFXF2ZHHLwmqF9iyANtB8fGr7Qkk9B8fynTwFcK9qBsPnXUICg8yZ8h/3+NLTI14DTCYMFdZnaZ1PMz+utEW8Xcth7YYlGU6HkNiR0ykg/rQfD4oBYnXWr7bho1+9A89D7xTFLQU1qLuFlUvK1z2SRJ6eIG4npV/HeMG84AMW0JCRpME9vqCRypdiLRltDAO/LUmNe8UPFMQb8wmw2Uhv3gPeYrlz2j4n51U4JUZT2gQYI0IGsz3Rt31ZcuSOeaTm0gTO48daX/yDF3TofSqfRxj+1pGpzbddDXeVQ9Ff/VqfH/SamXTFPoyov349Uc9Nn/4l9PupPjlFZrN/ettivRm9jcS5twqdkAtPJFBAA3gzR6egTYWbjgX4GkK65DyYDYxp9KLDLdwx6L6G3LngnSZksFwu7bJY9nQhlM5oPLbw91bD0T7Tqwa2oQZTmy5tDMgEa9dI/Jzw/hKOrM5RyWkPIaZAkMpEjfaRuZmKoGHw+Y+vtlbgLLKKpViCNs66n92STE86m/auWhjlO2xjxXF6BxJRLiM5Xc5TOUeJAnuNeZ8Twjubt7RhnLOV2UuxInukx7uten4bCi6sQyoBl7WWeUgJACL2ufPSheJ8PRrNzDW10cQoEE5gQwJ841PQ9xqOVJNBYM7hO/ieSuxmtf6B3Ps7/iB8I+tLuIeheMtLmNqQNwroWHis5vhR/oWMtq+GlWDA6jXYQO7WPjSduX+B+n1OjPNGfB2YvNIFSN05iajaTQVG4IJ8fyrqHL1SsY8X9ofw/2ruPGlr/pj6VHiryV/6a/GvscYSyeqn50tcDXNW5DLFYtnFq2NYVSR1ZgNDy0B37zRaiPBRJ7yN/13Up4Lc7QYmWI08AI+JjyFMc3Zj8Ta/wAK6n3kz51zNzd0QmeTf1Jsey3XQeZ1PumKpvXO0ANgPkTPyqatKKepZz5Fv7UJYaRI5hp8A0mjSENjIJvvtr3RuT3UUsraaQQQMw/l1/2mvsPbHrIPNW+LH8qMwZDKoPMFD9J/XOrTAYxwfDS1pWBaLoYEQCqg6ZvHJoCfCdaxxOulaqxxT1GGa2ssTmQb9hwSH8AQQw7yazGX90/5/wAqfFqiy7BA5jHJW92589KpuTJB6n51bbUCeyQTAB7XO4mbfmVkeE1C4TmMAkkwNG3J2GvMxS4/usNv3EdtrmGnx2p/6M+iYebi3HbcSq5ViIPbkjrvFNcHwzD4K2GxCrdvGOyZNtW/Aq65yOf0q256SM5CKt24x0VAgVR0gH+9Pa0EOT5DvDcIt2x2WI05vZ+iNUMRbtqCzm33lrpI8wcgPuNYf0mtYhQHukLm2AMtExqY/WtQ4dwf1iE5czxIzEnUAt9APOqpkXU0WI4iST6i2HgZiUAC5ZALQ1vtbgaZqjj+A3nteuQ2tQTlXMxIks2raTImBB2im9u+lwYW9oyGbbTB7LhAA38wkz30xThN1VyreAWCACgmNdzzoatcLQV1zowGF4mFZkv2sQoDKrBGaJ9kSCyS2mxzGtBw7iOHMi1iHta6qVGYdJiCSab4XBqpeTmVGdrjkCXvEEMdfwqSsd9edek3DGRs0AFiDpyziVE+4edSC8iNpnod3hl5+0t138GcH3E1Xe9HrhH2kOTpBknrqxg7jrXk2A4jdXVXPMjrA79+VabhfpHilKnK5J5Bzrp0P/an1a1Qq9dAni//AIbCJTNZjmD6xPMTnHjJ8K8643w27hrpt3lysIOhkFTsyn7ynr3HYggev3/S2/aXPesXPVHQ9kFIO/bX2T41lvTu1axWDXE2HL/s7ZXDCHW3cPZDadoK+x6MelXF60MjJ8GYTHXJZe5VHuUUTxQ/ZWf4fnrSy4/aWfwj5Uy4ofs7Q6D6Ue7obIztTZzAB0YMFzDKBpofKdDtyJokY4qjK4KnMSAQQdV0Ovl76Gw6FLZIZgTB0O5MxI2Okb9aNF51UEqpDIDEQIPZ21Xcg+z92sTUWZd5olavgosa/ZMNOstUcAIRZBHYucvGo4u2u2Q2+yWOXLESeQIG2mw+NXcIUFQAdCtzTp+jrVNJIpPUeIIu2zyIHxn6mjMAmVyDIBMgwdx399B4gwlp+eVPrP68aa4jCBiGGinc9BzNLSCFuPTL6zLJLEOB+9MNHdluKffSxr9wQCsHoZpn6QPFsgCAUEd0vt5BY8qy3r2UA5joCBrzJP0mn4o3EKuY0e++gI5941/7mjOEH7VHeMlt83/1g3D8Ej+aqODWmZkF1mBzAkZQco19rvy5WE7yRV2PQhQq6Zgw6T6wj/aAKqLTyNLwBlaiab0Qsm6RiL4DtspuEBEG+gJGe4SZI0AnU61rMdj/AFIDm2wWdGzBlPcdezOwYGJInSs56LsGy284yiRlOZiZMmEHZUE/eOu1aPiPD0S1d9WpRSrq6ZuyZU6gE6ETIIp9CLR5/wCnGJAuDDyZt3G/pY509+Za03AsMAhE668uQAHxM6dx6VhuPWbudcVdEm64fu0PsyNiIAg8op9h+LXbgYlvVodQEAHPkTO5nYDeoyRHHo1hCy4vC3NFBBBDTlZpjLHPsz5VbY9Jr3rEslQSfsmYnUXI0JAggSJnp1MVZ6B9mw992MNdcsTqeyDz32kRSLhuIW5jLdwZiXvZioB2OUKI2WC7T3Eb6CkSdVyGcW7NfjbQX1NsElZJJkduAWbON9wD8KD9MMDntEKJZIkcyAGB+Y84ptxvDZygOZZP3XytoCdDyrzn0he7hWY2r19ZBLi4yMGPOSN9zzp0VqwG7SMWbps3X0mJAnlOux6GtPwGXEkELpmYxlVerToRMGPvFuYU1msY3rC7tu3a08wY91MOG331OUsigA5R2huQdj+L2oJ5Cj6Eilep6Jaxos3LYuC1kYhCyJkYToC4zHOpiDMGTz2oJOHKuLvYU6WMXadRH/LaCCNBHZuRHSeVIsdxR71hLMBQCJuOwGx7MLLNoRuegp96P57+Iwdy4Ctz7VXXbtKEPrV6qykSdsw76tJriVOr0PHWtMLgVgcy6MOhEyPIiKacTXspIjT9b1HjtxWxWIdfZa7cI83f8wfOrOKL2bY/cH1p0u6atnfuyLMQPs/JQPEj6T8KN4hajKo5BR5BCfnQllczIvKVJ8gfrNHuQ9wbiQ/LuCjn3H31yrAkrO8Rt9vXmhXyYkCl3DXiB1Lf6daf8UtZg3X1OYeKtr9fdSEkesUjY9ru19r5VcHcaBejs0l8zh7f8RHuP5Ux4fis1qM4ESCDv7Qjx8KV8NttcsMq6uj5o5lWAmPMUdYwvq1a44yqNSzCNJmADufnVtaaF2A+kssyogJAtjfxMf6j8KQLgnO40/iEfPvFH4j0gUl4UmesbkjbXrQJ46x1AAOXr+GfoKKPbLRRNMYUg3BoUYoV9pvanYaRpHId4OtNcVdV3hhqtyB3qCANOo1rPYLijXX1AAAM9dNR+XlT3jGGNvKxIgsWWDqQSGPgI599NhFpty4szZa4I1vAc4SUKqCxWTmOYgnWARIkQCSfDqTiuLXLtq4uiXVu+reJyQwAV+oWYP6NLOG8ctiygZXXKkk6ESoWTvI3mo4rGW1xhtsYW86BjOy5HST0OYr7qJPUCSW7oLPS17nqVt3VC3EeDAADqc2W4saGYg+C9YFCllssoSY1BOh0IEiASdTt4VrvSPCest2Df7JtNluMsNlkQpMcs0SOVBcY4K+UYdLtrPdyskh1ZgNQAcpUExzNFYqjRcHsi1gkT2IUkyUMFlZiJEzuazHCMOy4pCwUZ3gEaadjVe30Hl8KeYtXe0LUNb0ggo7E7TJDN7Qkaaa0g4/iWZLD2wyXVdlkCCp2EDQ6htBHM91JkvkOj9TT+kt3K1v1bBbjXMo5tDLBJ1BjcViPSfC3vX3LN0oWYHKyhgXXKf3tSDEj+5Gy4xibnqSXsqoGVg8wVPWOWp59ao4zw6xiHL3Sy6Dt6roJ1QbxPMwDO9Ni9WA+CPJ8RZjnO47+okcjvzorhOGBJJkhoUAEjNoCT4AfSi+PWHtXb1l3Z1iUZiT3ggnuI99T4As3bKjqJH8oP1okC2bnh1tERwtsKqjLoNZ/ET8aR8axh4Yi4jDW0C4lMpkf4dwAE5O4mWy/u07wiE2n7mPTkT1rnphw71/CbsQWskXB3ZPaj/42eji9dQWjxJlIfKZgDby99N8btbP7g+ZpfdWXbukeX6n4Uxvjs2/4PqaOb0N2yrRk+Dsc5PRR05AnnRr6MsRpa10G5J7qB4PoGPdPy/KmLJ2nHS2o+C/nXKl3gP4jnFqBcU8og7bMWXn4is/cwrSeYtMM0AezI199aPFLmtj962T5ghvzonhNpXhyJLKbd0ddN/MUuMqIlYg4niGwWJOTUQpUqSsgjXrpM6d1KuL8fu4gdrQdB16k7mm3p7hiPVNuApTN1AMr8Cay6jSPD41uxJbqZoxxi9SJBBEacqgXOncD86uu7r4mqHHypyGTWr/PAO9HiPXQxA0MaASemg8a2nEwHtNc01yhR03zKB1nWehFedLv5UU3Gb0RnI74E++Jq3G2Y5wfFDO7imGYA6Qw/lPLTw51ormEOMxThSMhJlt1W2sydN9BMdTWUssuVYPIDY79PfW89Hsb+zWgEGa88CSNFEgCesn5VnV7wOSkqNBgrFu2J1nLl9ZdNx7rdVVFKjx5DYmp3sto52e3YJH31QOwPUKJA7iH8aKuZkntsXPZzCM25Gmn3jMADQDSOdfCuEpZbOyi5eJ1J7WUbaE7t1Pl4s4iWJ7l9nuIwdWKHOPVWHVyoOsswVQum5nbrTLEpcv3cISuRmYuCxlioGfWB2QOQknU6imZs5cPc01dsvuIU68xnzH+aaFwvEVv462ioF9QHkyCDIUCNOUDfr3UtvWunzYSWl9foE+kfCy1ssHeYAMtIAzTzE78yTzofGW0tDPd9XDSM+W9nGbQHMc2U66GIpt6QXfsLm47J10gnpvJmlnG8WowlrPqtxQh8ChE+TZT5Ua7z6FK91GE9J7EkkP61VH+JpBGUQNOYG/h4Uv9FjN+3M/ePuSPpTnFYQjCK7QTmbN19oyemqdO7qKT+jCRe15I/wAdKYnoBRu+DD7JjrvO9O+BWA9q5bbnKnUxDCCOh0gUn4WItny+VNfRdtbpnc/Kfz+VU+IXE8At22W8wPtBSD4jQ/GmF/2FJ1jT3yfzq/j1kft+LjQC5d8vtGoUqSoHfPlTZa0dDZlUW/Eu4WvYbxUfX60du17uUj3afSheFCQB1YfEx/tonA6td71b5muVLizO+A9wbD1dgnaSp85Wp8JuepugH2W7J8RoDQ3DxmsMBupkeYDUxJDb7MJ/XhS3xBTCfSDhQxFl7YjMBmtnvGseeo868yAgwRqANO/pXrXD7uZRO42rCem+A9VfLj2bgLD+L7w95B8614ZaUaME6dGZutOWe+oOdvCpt93z+dRO1akOlrf54FVsa1Wy61eBVR3o0Ja0H2FuELbE7BfdW3wFntWl3Mi457gQQO7QKB31jsNaVvVgEGcojyE/Wt7jccAjZFCE5bZI3ZyNfcsnzFZcfFmfNq0PvRkm4XvPqZOXu/eHeRHlTTBIDc33BFLeE2mt2gDpOpHQch4xFcucQRDBaDy0JiOZA7405zpzINzSVsXuN6Ivx/8AgWCAJuNazGBMe1E7mlPo/gwvEL5EHs5v6unvp1xgCbCg6BhHgqHl7taX+jzg3cXdMhVJUkdFUd++hpb73qvlqWu7+dBz6Qgfs7z3cu/4VkvSy4f2Wwqe1KhfEkgD4Vo8Zdt3MPdVMw6yrTOhknXfqTWc4sRODzbK6MRy7EvH+WrjNSbknpXH4lNNKnxss4nw57aIAwyOqqBqZUCFmecfM9ayPBLWXEMOisNO4kf7TXpXErofDgqWVVg6huTAFXmSpG41g15xwS6i3S7R97fmc7nbmYO1OsBI3eGtxbqGD4xZwqO1wx0UQXI6kaZR4wPOsTxDjl6+XyFktWwxMGCcvJiNpIiB8ayONxTuDmOk7DQCe6hg99tLkN7OkMOK3lu4jE3EnJcuArI1h2J1jxqRw8OVHL5UFg9h33LfwBNP1SL7E8wfmKczp4Ird0/OIs4Xpl8j8z9aL4InxQ/M0Fgtj3If9NMeCj2f+mfma5cuZhaD+CtDAcmtj3rKn5UcmmnQ6eBpNYuZRZf8LMD4TP1NPL6ag8j8qFiwzDPQnpnhRdwjH71s5x4DRv8AKZ8qutaHw/U+6rsauYZPxo4P8ykRTIOiRetnlDJ7NTuoNPjXznRa+c6+Vb0dF6X6FMVVGtEkVQi60xCnEc8HuZcrdGPyj61ucOwUoz+zaBZydgzmfM+yoGp0rD8LWEH8R+lP8dijdVj92ZAG0nSe8x18qyX70kJyR1sbY70ju3wVtSiDTNpnYnQbeyJ6Se80yw6lktplC5FImNSCAJMnu+dZ/CqqerDSBmBbKJaAAAB3ySfKtHjPSiw7rowVUy6hiee2nhWXbIylCo3/AH/4Hs8lGWq+wbi8c+a27qBlDCYaZytA7TE7/OlvA3ueoJhslwtmOWQZJGp5GGGtFekXHbeJsn1IeVJLSBA0IzEgyOQ8x0oPAekmHtYUWJdmgScpyyHBga/hmdBsKjhJwa3nfj6cAFJWnuroNmxJCNADZo+6xyxzkaA+NJeOWzcezbXllkHNqGKW+RB/5h2PI0x4V6VYZbToWILk6kQPZCiddBpWe47jWS5be3qQoJ6GCrfNd6DZsU4Yd29a4eHkVlmnkb8/iXYLiLFO1m7QRpAntOodZyRlJDDXLpBGpIoHgeJCOLpUPkuNmX8aNGoMRKsAf5hO9W8G9IEJIdMmqwRqIQKADpptvsAKoOHuWybgAa0l9p017YGugmCm2+usdTwRnjbVf1z4FTkmkCek3B1t3Lj2yGsupuWmjkTBXuKtpHhWYcaVs+JOps3lVgVEMoE6BikxPWV07qyDLW3Z5XbXj/pF090uwan1iDowPwj6U8JPrX5xyJ1APzFL+E2+0CTrJPkP7k1Zcu/bEgyMv1p96m3F7sL8wPDv2LnhHvIptwj/AJPeGHwpPbP2THqwHuk044Y0JZP73zFcuXAxcyzDpKsvMMD79Kb4QkpkbddPLkaWWxDuPP4zTuyNZ5ESD3dDVVqKPi+07DUnw2HnpReG9u2TzInzk/Wl91s5AG0gDvNHow9db/jEe8AUXIh5bi7eVgv4dPdXVsliSBOlW8RIN1zO7HXzNTs4zKIEEeBB+B+ldhbLmcbSCy+0sKdX8tCj9ifp8RXf2F52HvFMFv6TkeOZiR7/AO1dt3g2qmfn7jrSJRyQ7yoKG1Rn3WhlguHottUZxm5nQiefPvqOD0Dpv2wAe7NVJuNzk+Pzq7AWc1x99GO3XkPmfI1gw3vtth5OBs+HC1au2nYDR952B5x51prnC7D4lXa0CWUHXrrBI22pRdu2VtWTcOGQhQGS6cuY9R2SVkfemN5mtJYvC5bU2wCI01UmOqOCVYefuNaaM0nqKcJgFCYmFHaYDbSQZ92o07qr4pwizhsO+VFa5chM5AJObQx+EZZ2psyAnLmKINSIAHU5iTJpHx/ia3GUAkKoMdSTpm6DQGJ6miQGoBgcNZGGVTbVnljqJMZjEVmuLLFwzyImd9IPup/ieKkD1OHDM4EEjKAF8e/mWPhNcwno010BrzG4Z1t2okT/AO45gx4DlVpFWDehPB09S924oJKs4B6bL8T8KcYOxJvCAR2GiOaFZ/yk+4UTdCovqbYgCM8kEmNlERAHhRmD4ebf2hYdsN2SQCM2xJJ25+6rBMd6S8MFmzeiSHRChJkhQVgeAIy/09a8+/Wle2caw2azaXQuLpQTqpBmVYc12rz7jnB1w90zKq2oUySvVcwGo2g7kETzqoJQba5mzC957rF3BcGQSzETEBZE0DxSxlYHUTIPMzpRVvE2Q8knTaZC+Ua+8V9xS8lwDUD+YUxM3SUXj3U+AEB9kp6yfgPzpxhVjDoejKfKYpRcMWkH7vzP9qeKv/CE9AB8RXNlwXUwvxDcWgW6p5HQ+eUfWr7Q0KyRGlD405rSnmU+IB+oFE2yGCuPvL8f0apcAGTte2oGygn6D4mrbN2cRb7ivzobDEnMesD5mvuHgm+p/en9eVMrQrmZSxZusMoyJqTOzH+ntEfCrVwlxRIuK8bysgeLHalr4mCfCB4Uxw2KYg2w2UKB11Ma7cySda9S/djbOFGO86XM561vZ9UCf/5lt+gBn4V9d4UZ7WHxCnuQn6UdhmKdosWMwIPy74+tPb3FCiE5iBAgyJHPfWSY8+u9craPaM1JRxRTXnevQ6eD2cnG8kmjE3bVtdzfWesAfE60ZhmdEZ7VwiN5AB57bjSm2K4pda02Z2YHQqekxtGm49x80GEecqbLlf8A/Xv0imbJJbRvKcEq8BO0wlszi4Tbs0PCeO3AoVcOHylTcJ1JMzIIP3gOfSjsXxXFvfa9YjDq0Tb0IYj7zrtmOgkQdBWRs4khVhiGWQY0JQ8u+D86J/aXP32Pmay7Ts7wzajwZu2PNDNBOXFDjEelGKtkC5YtEsYDRpJ6f96a3V9YFRrwV2PtKy9qY7AaexyidDJnaax12+50LMR3kxQdy0CD9NPlSovxG5IXwPYP2O3hkVEtyY1LSFB5j99+pJq5eJEqFLOnTJ6uPLKNKzPojx5ntRmP7RbCiczSyL7LEDR4EIwOsBT1rUYfjFwMZOYEGB47eBBqWKcWWWGFz/GtrcPK4sBz3OBr7p8KZG/bICOpUACCYMgd/lSJsWYlmJEb7HbcEa8qPw3FHu2bZgE5nVswmcux23IIqJsGkQdC2VV1e3cLFPvMpPtL+KKj6R2s6l2GVig7OhjK559SD8TTDA3wwXSBJBH4SBqVPLyis36XYwrh0gnOznXnGYsD/lom9GHjjU0IbmDUGciz4ChcVwmy3tW1n3fKKX3OJ3h98+4flQmI4ze/Gfcv5Vm3JcmdFzj/ACWgDidfVr0Cj9e+tNireXBueZIFZ7hln1t5VHIST+ugrT+ld8DDqi/i28AaF1vJGKSKuGPnw4HMA+8a/Q1Lg16bYX8JZT9KD9Gm7LLz3Hun619Zf1V1x91yGU90/Tn4VKBHCp2NNzr5moWj6sXH/AjHzg/3q99yAdt+njQGJu50dUEqFZj1YgSeewiN9SQOtMjFOSTFybSbRkuH4H1jSxhRr4gdKswyyWYczp/aiX4gMpUW5G2p0jwAEDuqrC27rmAFHjoI7q9M5LmcaEWqpfUeNw8lbdxXLMZnPtJ5jp571PF5RkU9qBIYc5U5jG85gNf0ByrW1yzcInXIukkc5ObaO6pLaJKswfuRSof+IyI2B0jSR4VxcmOPGU1Vuqq+l8uZ2IZJcIxd6Xd18BfxW9q0TB121nkOXdQfA8Ity6oZ8igat9Ke3SpQloNwkaQnsmNJMxAG+kTzNAs9pWJR7aTyGYgeepJ79Kfgi4wksSdtaPT8+pnztTnGWV6LkO+McNRFU25ugwefT933UibKw/wnVpiUkn3Ea++rbKjQW3U98x07l7tB+daG1eZJLdgEECSsiBpu2uu/XumuXkzZ8L3Zyb9bOlDZ8U1vRjXo0ZW9w24GgxlnLmAJE9Dlkgnv3oR9JGZSRyIYT+u+tDicbYV2Zrs5p7OWdDuPaBzHm0EfUe5ihlACtbgdm56tGOUkmXB1YxzkDbQCQdWPMpR0xX56r+zLPHNS/dry0sV4XA3jlZAVIGYNMEQCZB3nStbg/SRkIGINt2X2iu+hAkx2W35DXupPd/wgbha6DORg7KhI3UgRDDp7utUWbsf4ayfwlMw/q9oeZNFHZcs470WvzzL7eCe7JP8API9NRrV9M1sJcUnVhcgbbEaFesUbgV9WoARVGYv2HzakQdCBpHL615cLvNrGUnnnVR5mqrt0LDSityH2jN4g5lgeVVHBmb7vzQTlgS79+jPWExgghVEnm5CgA7mOflWI9M8er3FRHFzLJdl9nMYAC9ygQPE9azdvFpMulu519sP/AJic3hWmwzIVBUDKRIgcqTtEcmLSa4mjZVizawlwMpdU9KWY2Z2n316FcI6D3UDjAunZU+QpEc3kbHs29zEXozh2nOIBzbk8hRvpUCWUj7yz3SDFKcJxF1ULAjy+kT50VjsUbwSRlyrG+hM7xy0jTxoKqVmXcbZ3g12AwiTAju5fOKZ38Kbq8vWrrA2P9yPfWfUMrBlOtX3cQWUjKFze0ROo6DoKZHiA4NDXB3nkDuKkSJj8LA0VjeI27SZQQrH7o6d8b/oc6zK3GUQHYDx+u9dw1hjqqlp5wdT486Z7qVsXuNsnjcWD/h2wP3oE03wHHUZMt0KDEdrRZ6zHMHqCOXcI3C7iiXhPH6zQjlJgZ35TsD/b30l9nkVLWuf3NWHE3J20uo3exbCwuLkDaIg7HkZOsjnvpzlZjVXTIxMDfIAPcdT41R6tjEBUHvqLYbqS3jWjDkniupfJf0Fk2bZpd65dG0hhg7NtkhmBJEFQBObWIhdRoNZ60JcwJU9iy5GuUkHUDWYidtass3XT2CF/lT55aaYfj7j27SMeoJGvWDmBbTfQ0M82Vybb3l4XX+qKxQji/aST8WrfxM691gRnlQdYA1I6iaaXeHBgUDupWewynvJ2gjnTS7xi0zZ3sEv1ke8nNv5VB+OvACWVA6lySIEaTsO6i/V/9cS9Whc8GbK/8mVtfngJcTca0ircsnLybTXxzJINEYJrVxIEE9GdhA/XSib3Gbzdl7SFeQA28i0UIzJB+wUHcHKoj+IS0jwy1sx+0NKnH4Mwy9nS3vdl8UUYvCyOyuYDYBn59ARVVnKgzhL6EfeEFROg1PWmuDvvlgtYI6N6yffP1o+HYCHsrG2UEkTExLd1LftNx0UF8fsMXspy1cvl9xI9lwZ9ZlY67LMdSRoKBfEMSftLjHmQBHvza1pF4JbLZrha4T+I9n+kQD5zR6KBsAPAAVX/ANN1w1+QyPsm3q6XzMtgy2btJduKd1KggjzaB41o8KuVFXpyJ18PpRDPVZGtZc+1SzUpJUb9m2KOC2m22SV6GxTa0VFUugO9ZDbExmHuaCjvWaUvwvLwok7itDWpzFJ0Ek19hCmf7XPlj7mWSemu1VD6VUapK9CSYz/b7aEm3YU9Dd7RHltUL3FrzaG4VHRAFAHTSlpqPOrWGHFq+uv1F77DAJPU9TU81BrVPOj3bLU65DMvX2aaFsUUmzfrnVUGp2TWvitC3fzqsVKC7Sg+olqDO3lVB3q1EvtRpnNQZ6rv1Gx7Xv8AlU3Qu0Pjcgwf18KlnHf7jQy/l86i+w86m6D2jDlxpXZmHvq48UuDmT5TSYb+dQT2h+udH2SB/USRpF4ueeWr14wukju0PPzFKl/3N8hUsN7R/iH+k0Dwxqx3bSHA4rbMakeXyiassYlG1VgaSXt/M/WlPEva8qW8C8SPapR1o//Z">
            <a:hlinkClick r:id="rId2"/>
          </p:cNvPr>
          <p:cNvSpPr>
            <a:spLocks noChangeAspect="1" noChangeArrowheads="1"/>
          </p:cNvSpPr>
          <p:nvPr/>
        </p:nvSpPr>
        <p:spPr bwMode="auto">
          <a:xfrm>
            <a:off x="273050" y="-2185988"/>
            <a:ext cx="35052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xQTEhUUExQWFRUXGBwbGBgYGBcfFxwYHBwcHRwaGBwcHCggGhwlHBoaITEiJSkrLi4uHB8zODMsNygtLisBCgoKDg0OGxAQGy4kICQuNDQsLDQsLCwsLCwsNCwsLCwsLCwtLywsLCwsLCwsLCwsLCwsLCwsLCwsLCwsLCwsLP/AABEIAQkAvgMBIgACEQEDEQH/xAAbAAACAwEBAQAAAAAAAAAAAAAEBQIDBgEHAP/EAEUQAAIBAgQDBAcFBgQEBwEAAAECEQADBBIhMQVBUSJhcYEGEzKRobHBI0JS0fAUYnKCkuEzorLCJENz8QcWNFODk9Jj/8QAGgEAAgMBAQAAAAAAAAAAAAAAAgMAAQQFBv/EADQRAAICAQEFBQcEAgMBAAAAAAABAhEDIQQSMUFxEzJRYYEFIpGhseHwFDNC0SPBQ1LxFf/aAAwDAQACEQMRAD8A8vRdaKt6GQB5iqEGtEGhIaHAOjANlXTlA25g9469PCinwy9pYG2dNBqPvD+nXxFIuE3yHjrt4j8xI860DHKFb8DDzQ6/Imga1GxdoXGwOg9wqh7Q00Hupm9qGKnkSPcSKHdalh6MEFnuHuFS/Zwfuj3CrwtSqEpAf7IOg9wqS4NR90e4UVFSIqWUogq4cdBVC2PtPL8qYEUNbX7Q+H5VSCYzw+GGQ6CZ+FIsbbGc6VprI7FIManbP65VUOJJcAH1Y6V8bQPIe6iAK4RTAKKPUjp8q76kdB7hVwWusulSiEbSCBoNe6q7lsGdBPgKuX7tcarrU1cqKrGFGV5A3HIdNa+FsLyHuFFZuy38f0qlwef62oeISSilQwfDL60DKsR0HKKhhsOhuXFyKQDI7I0q65/jDrB+YqrBT65/D8qTBGybTdVz/wBCC2lXHWoWzUiacmcatDto5WB6Ga1FshgQJMrGgJ2Om3dWXNa7gdsOQNeWzEZdoJ2ke7x1BqmRaFWIY5p55Vmd5yifiKFemfFyfXZZfsqB2zLbmeWnhJjrS64tCMKhpUproqRFQhyDvXRXQtfVTLSPlqlB9ofCiBQ9kfaHw/KoiMdYcxbNZ7GjtmtLYX7M/rlWcxntn9cqqHEtrQHiosKsqtqaLZyvm2r6vmqyjqeyO6oncV2z7NSO486KzVWiOWW7J/iqDNqB1Iqdgdl/GqE9tfH5VVal26Q2Z/th5/OqkaLzeH5Vy6Pth4/M1ZasF7rgcu/vpaWhq1uvMQJVmWnHCeDB7TuwOxykHZgpKggjUGI86TtVJnMoiWrVeieR8qu2UHSfDx8KTYvg1xLK3SNCdRzWdRPcZp76GCyRleO0IBPJpq2AfcTY/tN0TmghZ8BFDXDX2KtFL95d4b5kn61FxVMJEAamaioqaCaoJEwalvUB0ro0qmEia0PYH2p8KIFC4dvtT4fWiXAkjRKkWpnx91ZbFntt+ula9QP2cnnp8B/eshjPbbx+lDDiVyKRUGqZqtt6ZZR8WrlcNfE1LKo+sHfxqZ0bpVKHU1YN6uzTHWKJYU9l461Va9tT4/Ku2L2WfI+6uXXXOpGkzp+VF4lqqX5zDsa2W4fI0Xw5/tnPUfWhscs3SN5A+Aq/A6XnH7v1oP4m2vf9RlgLigZc4UiDz2B7RHWIPxpFdtIcYwUDJJYDWBpOmkwCaIt8fuBLap2QhnORJbceEamhXxBF83iwdiQSVBADZgdjqNFjzpKk+ZzJQjyNWMWpsuucMLhykErJAGwGaZpX6I4W24COdSDB/fBqzE8ekOchC3PZMLp2QGPdoOnM0v8ARvCFx2T2hLjXXQ/kKLeclqLnGMe6SuKRevK2rBoPvP0rtQN0tdusdCSJ+Ncu3AJnfpzqyJFwHOpVRwS+GftiTPPYeVbpOD2rqjQBh0J0+v62pEstOqNCw6W2YthXQaa8d4K1gg6spOhjUeMaUrjSjUlLVA7taHQdKCwxm6QNSdABvM0UBvQnC/8A1K+NW5VFvyKq2kbW3bnDxBLToIM7D61k8Vwq8XYi1cifwt08KL9JuM37N7IjgDKDoBzJ6jupd/5uxX4xt+FfyrPCeeSUopa9TZ+jXicbAXf/AGrn9DflVLYW4P8Alv8A0N+VE/8AnLFD76nxRfhz+NTtelmLcwGUz1XT56UUp51rS+L/AKK/R+YAcLc/A/8AS35VB8O/4G/pb8qb4j0gxae1kE88mh8DPdzqsel+Jje1Heh+jb1Uc2Zq0l8fsG/Z7Qm9UwPst/SfyqQUg+/5U5HpjiMsD1X9DT/rim3o/wAcuXxcDwAg0yg85nTWdqqe0ZYR3pQVdfsX+lcFqYtTvVKntIO+pq29UIe0PH610kZHyHGMvlbwbw90a/CrsRcy3iRIlfPWDrS3i5hl/hHyFEYw/aDX7g+QoH3TY5ay6nOG4QsJLFF5t0zE5RvpMHf605x2DZbOdcRbuLl9nKwYqSVzarJhp91NP/DzHC2lzST0Opgabc46VD0nxKjB2kZVN15LPlhggYsd9QC5GnjWe7ZgqkLrdywARp2gZKrLQe/bvjn3VT6P4Qjsq8MCcpOgJ5Dfcjkd6QK7PpJ+Xvj60dw3OkrPZbrqBHMfGilJtchcezbrXr9vuF3b49becjZgCB12PxpfYvRcltdeRE+EwYp/YwCuWJYHOZaYknrrrNU8T9Grluy91YKSAYEkA8zzHlVy1DxtRLf2BSAbbgmBPICfE7d531p5wnHvbt5mPZXUnqeQA3P67qyWCtlsttXiO0S2gOg3G5jbnpW3wnDhdttce5227FoQQgIEBguhie1Eism45OjXLIkivjGOuLbIvJHrV7EEE+1qGE9kgHfv7qy/KrcXjGukZrmcLIUn8Mn9a0Od6coqOiM7lvaneXlVPBD/AMUn8Qq5RpvVXABOLX+L6GpN1jk/JlrvR6nPTIn9pbWeyv1pCzU69MW/4l/BflWcZqLZl/ij0R1XKkMuBcMfFXls2yAzTLNsqgSzHuAHyr0PhvolhVQBcTcY/iWych8OZHfNYX0Pv5HxB5nDXFnpJQaeVbzgOGvS9sYnQWwVZQpyliIBka6A6EnemTjF6NHPyZZ79p1RPiPoxNtlt3BcIUnI1tkcqNyubRo02rzA6SD8K9pw6PZbD+tum6TcCliBoHDJrGmrMBXjeNtZbjKdCrMp8QYPxpMMcYd1Ubtk2jJluM3dcPUqB6a1rfQUSt87QAPDQx8ayA02rWeg0m3iN9x8jSdt/Yfp9UOzcEZRGnTrXwEXTHl5VUtyPhV7P9t01muozkRp11LOLNJtkxJQTVmKJLj+AfSqOL+0P4ZqzFPDIetsfJaD+I2T96XobrgvorctBW7QfQqU0BJE6mdOdZ30gw+JW8/7TnzmRmYSpTYFDtAU+M16HgPTa0tkG7auKQoBiCpgRoZ5kRBrC8V4m+Lum9c0H3FnRF5Be89fE1j7SFXF2ZHHLwmqF9iyANtB8fGr7Qkk9B8fynTwFcK9qBsPnXUICg8yZ8h/3+NLTI14DTCYMFdZnaZ1PMz+utEW8Xcth7YYlGU6HkNiR0ykg/rQfD4oBYnXWr7bho1+9A89D7xTFLQU1qLuFlUvK1z2SRJ6eIG4npV/HeMG84AMW0JCRpME9vqCRypdiLRltDAO/LUmNe8UPFMQb8wmw2Uhv3gPeYrlz2j4n51U4JUZT2gQYI0IGsz3Rt31ZcuSOeaTm0gTO48daX/yDF3TofSqfRxj+1pGpzbddDXeVQ9Ff/VqfH/SamXTFPoyov349Uc9Nn/4l9PupPjlFZrN/ettivRm9jcS5twqdkAtPJFBAA3gzR6egTYWbjgX4GkK65DyYDYxp9KLDLdwx6L6G3LngnSZksFwu7bJY9nQhlM5oPLbw91bD0T7Tqwa2oQZTmy5tDMgEa9dI/Jzw/hKOrM5RyWkPIaZAkMpEjfaRuZmKoGHw+Y+vtlbgLLKKpViCNs66n92STE86m/auWhjlO2xjxXF6BxJRLiM5Xc5TOUeJAnuNeZ8Twjubt7RhnLOV2UuxInukx7uten4bCi6sQyoBl7WWeUgJACL2ufPSheJ8PRrNzDW10cQoEE5gQwJ841PQ9xqOVJNBYM7hO/ieSuxmtf6B3Ps7/iB8I+tLuIeheMtLmNqQNwroWHis5vhR/oWMtq+GlWDA6jXYQO7WPjSduX+B+n1OjPNGfB2YvNIFSN05iajaTQVG4IJ8fyrqHL1SsY8X9ofw/2ruPGlr/pj6VHiryV/6a/GvscYSyeqn50tcDXNW5DLFYtnFq2NYVSR1ZgNDy0B37zRaiPBRJ7yN/13Up4Lc7QYmWI08AI+JjyFMc3Zj8Ta/wAK6n3kz51zNzd0QmeTf1Jsey3XQeZ1PumKpvXO0ANgPkTPyqatKKepZz5Fv7UJYaRI5hp8A0mjSENjIJvvtr3RuT3UUsraaQQQMw/l1/2mvsPbHrIPNW+LH8qMwZDKoPMFD9J/XOrTAYxwfDS1pWBaLoYEQCqg6ZvHJoCfCdaxxOulaqxxT1GGa2ssTmQb9hwSH8AQQw7yazGX90/5/wAqfFqiy7BA5jHJW92589KpuTJB6n51bbUCeyQTAB7XO4mbfmVkeE1C4TmMAkkwNG3J2GvMxS4/usNv3EdtrmGnx2p/6M+iYebi3HbcSq5ViIPbkjrvFNcHwzD4K2GxCrdvGOyZNtW/Aq65yOf0q256SM5CKt24x0VAgVR0gH+9Pa0EOT5DvDcIt2x2WI05vZ+iNUMRbtqCzm33lrpI8wcgPuNYf0mtYhQHukLm2AMtExqY/WtQ4dwf1iE5czxIzEnUAt9APOqpkXU0WI4iST6i2HgZiUAC5ZALQ1vtbgaZqjj+A3nteuQ2tQTlXMxIks2raTImBB2im9u+lwYW9oyGbbTB7LhAA38wkz30xThN1VyreAWCACgmNdzzoatcLQV1zowGF4mFZkv2sQoDKrBGaJ9kSCyS2mxzGtBw7iOHMi1iHta6qVGYdJiCSab4XBqpeTmVGdrjkCXvEEMdfwqSsd9edek3DGRs0AFiDpyziVE+4edSC8iNpnod3hl5+0t138GcH3E1Xe9HrhH2kOTpBknrqxg7jrXk2A4jdXVXPMjrA79+VabhfpHilKnK5J5Bzrp0P/an1a1Qq9dAni//AIbCJTNZjmD6xPMTnHjJ8K8643w27hrpt3lysIOhkFTsyn7ynr3HYggev3/S2/aXPesXPVHQ9kFIO/bX2T41lvTu1axWDXE2HL/s7ZXDCHW3cPZDadoK+x6MelXF60MjJ8GYTHXJZe5VHuUUTxQ/ZWf4fnrSy4/aWfwj5Uy4ofs7Q6D6Ue7obIztTZzAB0YMFzDKBpofKdDtyJokY4qjK4KnMSAQQdV0Ovl76Gw6FLZIZgTB0O5MxI2Okb9aNF51UEqpDIDEQIPZ21Xcg+z92sTUWZd5olavgosa/ZMNOstUcAIRZBHYucvGo4u2u2Q2+yWOXLESeQIG2mw+NXcIUFQAdCtzTp+jrVNJIpPUeIIu2zyIHxn6mjMAmVyDIBMgwdx399B4gwlp+eVPrP68aa4jCBiGGinc9BzNLSCFuPTL6zLJLEOB+9MNHdluKffSxr9wQCsHoZpn6QPFsgCAUEd0vt5BY8qy3r2UA5joCBrzJP0mn4o3EKuY0e++gI5941/7mjOEH7VHeMlt83/1g3D8Ej+aqODWmZkF1mBzAkZQco19rvy5WE7yRV2PQhQq6Zgw6T6wj/aAKqLTyNLwBlaiab0Qsm6RiL4DtspuEBEG+gJGe4SZI0AnU61rMdj/AFIDm2wWdGzBlPcdezOwYGJInSs56LsGy284yiRlOZiZMmEHZUE/eOu1aPiPD0S1d9WpRSrq6ZuyZU6gE6ETIIp9CLR5/wCnGJAuDDyZt3G/pY509+Za03AsMAhE668uQAHxM6dx6VhuPWbudcVdEm64fu0PsyNiIAg8op9h+LXbgYlvVodQEAHPkTO5nYDeoyRHHo1hCy4vC3NFBBBDTlZpjLHPsz5VbY9Jr3rEslQSfsmYnUXI0JAggSJnp1MVZ6B9mw992MNdcsTqeyDz32kRSLhuIW5jLdwZiXvZioB2OUKI2WC7T3Eb6CkSdVyGcW7NfjbQX1NsElZJJkduAWbON9wD8KD9MMDntEKJZIkcyAGB+Y84ptxvDZygOZZP3XytoCdDyrzn0he7hWY2r19ZBLi4yMGPOSN9zzp0VqwG7SMWbps3X0mJAnlOux6GtPwGXEkELpmYxlVerToRMGPvFuYU1msY3rC7tu3a08wY91MOG331OUsigA5R2huQdj+L2oJ5Cj6Eilep6Jaxos3LYuC1kYhCyJkYToC4zHOpiDMGTz2oJOHKuLvYU6WMXadRH/LaCCNBHZuRHSeVIsdxR71hLMBQCJuOwGx7MLLNoRuegp96P57+Iwdy4Ctz7VXXbtKEPrV6qykSdsw76tJriVOr0PHWtMLgVgcy6MOhEyPIiKacTXspIjT9b1HjtxWxWIdfZa7cI83f8wfOrOKL2bY/cH1p0u6atnfuyLMQPs/JQPEj6T8KN4hajKo5BR5BCfnQllczIvKVJ8gfrNHuQ9wbiQ/LuCjn3H31yrAkrO8Rt9vXmhXyYkCl3DXiB1Lf6daf8UtZg3X1OYeKtr9fdSEkesUjY9ru19r5VcHcaBejs0l8zh7f8RHuP5Ux4fis1qM4ESCDv7Qjx8KV8NttcsMq6uj5o5lWAmPMUdYwvq1a44yqNSzCNJmADufnVtaaF2A+kssyogJAtjfxMf6j8KQLgnO40/iEfPvFH4j0gUl4UmesbkjbXrQJ46x1AAOXr+GfoKKPbLRRNMYUg3BoUYoV9pvanYaRpHId4OtNcVdV3hhqtyB3qCANOo1rPYLijXX1AAAM9dNR+XlT3jGGNvKxIgsWWDqQSGPgI599NhFpty4szZa4I1vAc4SUKqCxWTmOYgnWARIkQCSfDqTiuLXLtq4uiXVu+reJyQwAV+oWYP6NLOG8ctiygZXXKkk6ESoWTvI3mo4rGW1xhtsYW86BjOy5HST0OYr7qJPUCSW7oLPS17nqVt3VC3EeDAADqc2W4saGYg+C9YFCllssoSY1BOh0IEiASdTt4VrvSPCest2Df7JtNluMsNlkQpMcs0SOVBcY4K+UYdLtrPdyskh1ZgNQAcpUExzNFYqjRcHsi1gkT2IUkyUMFlZiJEzuazHCMOy4pCwUZ3gEaadjVe30Hl8KeYtXe0LUNb0ggo7E7TJDN7Qkaaa0g4/iWZLD2wyXVdlkCCp2EDQ6htBHM91JkvkOj9TT+kt3K1v1bBbjXMo5tDLBJ1BjcViPSfC3vX3LN0oWYHKyhgXXKf3tSDEj+5Gy4xibnqSXsqoGVg8wVPWOWp59ao4zw6xiHL3Sy6Dt6roJ1QbxPMwDO9Ni9WA+CPJ8RZjnO47+okcjvzorhOGBJJkhoUAEjNoCT4AfSi+PWHtXb1l3Z1iUZiT3ggnuI99T4As3bKjqJH8oP1okC2bnh1tERwtsKqjLoNZ/ET8aR8axh4Yi4jDW0C4lMpkf4dwAE5O4mWy/u07wiE2n7mPTkT1rnphw71/CbsQWskXB3ZPaj/42eji9dQWjxJlIfKZgDby99N8btbP7g+ZpfdWXbukeX6n4Uxvjs2/4PqaOb0N2yrRk+Dsc5PRR05AnnRr6MsRpa10G5J7qB4PoGPdPy/KmLJ2nHS2o+C/nXKl3gP4jnFqBcU8og7bMWXn4is/cwrSeYtMM0AezI199aPFLmtj962T5ghvzonhNpXhyJLKbd0ddN/MUuMqIlYg4niGwWJOTUQpUqSsgjXrpM6d1KuL8fu4gdrQdB16k7mm3p7hiPVNuApTN1AMr8Cay6jSPD41uxJbqZoxxi9SJBBEacqgXOncD86uu7r4mqHHypyGTWr/PAO9HiPXQxA0MaASemg8a2nEwHtNc01yhR03zKB1nWehFedLv5UU3Gb0RnI74E++Jq3G2Y5wfFDO7imGYA6Qw/lPLTw51ormEOMxThSMhJlt1W2sydN9BMdTWUssuVYPIDY79PfW89Hsb+zWgEGa88CSNFEgCesn5VnV7wOSkqNBgrFu2J1nLl9ZdNx7rdVVFKjx5DYmp3sto52e3YJH31QOwPUKJA7iH8aKuZkntsXPZzCM25Gmn3jMADQDSOdfCuEpZbOyi5eJ1J7WUbaE7t1Pl4s4iWJ7l9nuIwdWKHOPVWHVyoOsswVQum5nbrTLEpcv3cISuRmYuCxlioGfWB2QOQknU6imZs5cPc01dsvuIU68xnzH+aaFwvEVv462ioF9QHkyCDIUCNOUDfr3UtvWunzYSWl9foE+kfCy1ssHeYAMtIAzTzE78yTzofGW0tDPd9XDSM+W9nGbQHMc2U66GIpt6QXfsLm47J10gnpvJmlnG8WowlrPqtxQh8ChE+TZT5Ua7z6FK91GE9J7EkkP61VH+JpBGUQNOYG/h4Uv9FjN+3M/ePuSPpTnFYQjCK7QTmbN19oyemqdO7qKT+jCRe15I/wAdKYnoBRu+DD7JjrvO9O+BWA9q5bbnKnUxDCCOh0gUn4WItny+VNfRdtbpnc/Kfz+VU+IXE8At22W8wPtBSD4jQ/GmF/2FJ1jT3yfzq/j1kft+LjQC5d8vtGoUqSoHfPlTZa0dDZlUW/Eu4WvYbxUfX60du17uUj3afSheFCQB1YfEx/tonA6td71b5muVLizO+A9wbD1dgnaSp85Wp8JuepugH2W7J8RoDQ3DxmsMBupkeYDUxJDb7MJ/XhS3xBTCfSDhQxFl7YjMBmtnvGseeo868yAgwRqANO/pXrXD7uZRO42rCem+A9VfLj2bgLD+L7w95B8614ZaUaME6dGZutOWe+oOdvCpt93z+dRO1akOlrf54FVsa1Wy61eBVR3o0Ja0H2FuELbE7BfdW3wFntWl3Mi457gQQO7QKB31jsNaVvVgEGcojyE/Wt7jccAjZFCE5bZI3ZyNfcsnzFZcfFmfNq0PvRkm4XvPqZOXu/eHeRHlTTBIDc33BFLeE2mt2gDpOpHQch4xFcucQRDBaDy0JiOZA7405zpzINzSVsXuN6Ivx/8AgWCAJuNazGBMe1E7mlPo/gwvEL5EHs5v6unvp1xgCbCg6BhHgqHl7taX+jzg3cXdMhVJUkdFUd++hpb73qvlqWu7+dBz6Qgfs7z3cu/4VkvSy4f2Wwqe1KhfEkgD4Vo8Zdt3MPdVMw6yrTOhknXfqTWc4sRODzbK6MRy7EvH+WrjNSbknpXH4lNNKnxss4nw57aIAwyOqqBqZUCFmecfM9ayPBLWXEMOisNO4kf7TXpXErofDgqWVVg6huTAFXmSpG41g15xwS6i3S7R97fmc7nbmYO1OsBI3eGtxbqGD4xZwqO1wx0UQXI6kaZR4wPOsTxDjl6+XyFktWwxMGCcvJiNpIiB8ayONxTuDmOk7DQCe6hg99tLkN7OkMOK3lu4jE3EnJcuArI1h2J1jxqRw8OVHL5UFg9h33LfwBNP1SL7E8wfmKczp4Ird0/OIs4Xpl8j8z9aL4InxQ/M0Fgtj3If9NMeCj2f+mfma5cuZhaD+CtDAcmtj3rKn5UcmmnQ6eBpNYuZRZf8LMD4TP1NPL6ag8j8qFiwzDPQnpnhRdwjH71s5x4DRv8AKZ8qutaHw/U+6rsauYZPxo4P8ykRTIOiRetnlDJ7NTuoNPjXznRa+c6+Vb0dF6X6FMVVGtEkVQi60xCnEc8HuZcrdGPyj61ucOwUoz+zaBZydgzmfM+yoGp0rD8LWEH8R+lP8dijdVj92ZAG0nSe8x18qyX70kJyR1sbY70ju3wVtSiDTNpnYnQbeyJ6Se80yw6lktplC5FImNSCAJMnu+dZ/CqqerDSBmBbKJaAAAB3ySfKtHjPSiw7rowVUy6hiee2nhWXbIylCo3/AH/4Hs8lGWq+wbi8c+a27qBlDCYaZytA7TE7/OlvA3ueoJhslwtmOWQZJGp5GGGtFekXHbeJsn1IeVJLSBA0IzEgyOQ8x0oPAekmHtYUWJdmgScpyyHBga/hmdBsKjhJwa3nfj6cAFJWnuroNmxJCNADZo+6xyxzkaA+NJeOWzcezbXllkHNqGKW+RB/5h2PI0x4V6VYZbToWILk6kQPZCiddBpWe47jWS5be3qQoJ6GCrfNd6DZsU4Yd29a4eHkVlmnkb8/iXYLiLFO1m7QRpAntOodZyRlJDDXLpBGpIoHgeJCOLpUPkuNmX8aNGoMRKsAf5hO9W8G9IEJIdMmqwRqIQKADpptvsAKoOHuWybgAa0l9p017YGugmCm2+usdTwRnjbVf1z4FTkmkCek3B1t3Lj2yGsupuWmjkTBXuKtpHhWYcaVs+JOps3lVgVEMoE6BikxPWV07qyDLW3Z5XbXj/pF090uwan1iDowPwj6U8JPrX5xyJ1APzFL+E2+0CTrJPkP7k1Zcu/bEgyMv1p96m3F7sL8wPDv2LnhHvIptwj/AJPeGHwpPbP2THqwHuk044Y0JZP73zFcuXAxcyzDpKsvMMD79Kb4QkpkbddPLkaWWxDuPP4zTuyNZ5ESD3dDVVqKPi+07DUnw2HnpReG9u2TzInzk/Wl91s5AG0gDvNHow9db/jEe8AUXIh5bi7eVgv4dPdXVsliSBOlW8RIN1zO7HXzNTs4zKIEEeBB+B+ldhbLmcbSCy+0sKdX8tCj9ifp8RXf2F52HvFMFv6TkeOZiR7/AO1dt3g2qmfn7jrSJRyQ7yoKG1Rn3WhlguHottUZxm5nQiefPvqOD0Dpv2wAe7NVJuNzk+Pzq7AWc1x99GO3XkPmfI1gw3vtth5OBs+HC1au2nYDR952B5x51prnC7D4lXa0CWUHXrrBI22pRdu2VtWTcOGQhQGS6cuY9R2SVkfemN5mtJYvC5bU2wCI01UmOqOCVYefuNaaM0nqKcJgFCYmFHaYDbSQZ92o07qr4pwizhsO+VFa5chM5AJObQx+EZZ2psyAnLmKINSIAHU5iTJpHx/ia3GUAkKoMdSTpm6DQGJ6miQGoBgcNZGGVTbVnljqJMZjEVmuLLFwzyImd9IPup/ieKkD1OHDM4EEjKAF8e/mWPhNcwno010BrzG4Z1t2okT/AO45gx4DlVpFWDehPB09S924oJKs4B6bL8T8KcYOxJvCAR2GiOaFZ/yk+4UTdCovqbYgCM8kEmNlERAHhRmD4ebf2hYdsN2SQCM2xJJ25+6rBMd6S8MFmzeiSHRChJkhQVgeAIy/09a8+/Wle2caw2azaXQuLpQTqpBmVYc12rz7jnB1w90zKq2oUySvVcwGo2g7kETzqoJQba5mzC957rF3BcGQSzETEBZE0DxSxlYHUTIPMzpRVvE2Q8knTaZC+Ua+8V9xS8lwDUD+YUxM3SUXj3U+AEB9kp6yfgPzpxhVjDoejKfKYpRcMWkH7vzP9qeKv/CE9AB8RXNlwXUwvxDcWgW6p5HQ+eUfWr7Q0KyRGlD405rSnmU+IB+oFE2yGCuPvL8f0apcAGTte2oGygn6D4mrbN2cRb7ivzobDEnMesD5mvuHgm+p/en9eVMrQrmZSxZusMoyJqTOzH+ntEfCrVwlxRIuK8bysgeLHalr4mCfCB4Uxw2KYg2w2UKB11Ma7cySda9S/djbOFGO86XM561vZ9UCf/5lt+gBn4V9d4UZ7WHxCnuQn6UdhmKdosWMwIPy74+tPb3FCiE5iBAgyJHPfWSY8+u9craPaM1JRxRTXnevQ6eD2cnG8kmjE3bVtdzfWesAfE60ZhmdEZ7VwiN5AB57bjSm2K4pda02Z2YHQqekxtGm49x80GEecqbLlf8A/Xv0imbJJbRvKcEq8BO0wlszi4Tbs0PCeO3AoVcOHylTcJ1JMzIIP3gOfSjsXxXFvfa9YjDq0Tb0IYj7zrtmOgkQdBWRs4khVhiGWQY0JQ8u+D86J/aXP32Pmay7Ts7wzajwZu2PNDNBOXFDjEelGKtkC5YtEsYDRpJ6f96a3V9YFRrwV2PtKy9qY7AaexyidDJnaax12+50LMR3kxQdy0CD9NPlSovxG5IXwPYP2O3hkVEtyY1LSFB5j99+pJq5eJEqFLOnTJ6uPLKNKzPojx5ntRmP7RbCiczSyL7LEDR4EIwOsBT1rUYfjFwMZOYEGB47eBBqWKcWWWGFz/GtrcPK4sBz3OBr7p8KZG/bICOpUACCYMgd/lSJsWYlmJEb7HbcEa8qPw3FHu2bZgE5nVswmcux23IIqJsGkQdC2VV1e3cLFPvMpPtL+KKj6R2s6l2GVig7OhjK559SD8TTDA3wwXSBJBH4SBqVPLyis36XYwrh0gnOznXnGYsD/lom9GHjjU0IbmDUGciz4ChcVwmy3tW1n3fKKX3OJ3h98+4flQmI4ze/Gfcv5Vm3JcmdFzj/ACWgDidfVr0Cj9e+tNireXBueZIFZ7hln1t5VHIST+ugrT+ld8DDqi/i28AaF1vJGKSKuGPnw4HMA+8a/Q1Lg16bYX8JZT9KD9Gm7LLz3Hun619Zf1V1x91yGU90/Tn4VKBHCp2NNzr5moWj6sXH/AjHzg/3q99yAdt+njQGJu50dUEqFZj1YgSeewiN9SQOtMjFOSTFybSbRkuH4H1jSxhRr4gdKswyyWYczp/aiX4gMpUW5G2p0jwAEDuqrC27rmAFHjoI7q9M5LmcaEWqpfUeNw8lbdxXLMZnPtJ5jp571PF5RkU9qBIYc5U5jG85gNf0ByrW1yzcInXIukkc5ObaO6pLaJKswfuRSof+IyI2B0jSR4VxcmOPGU1Vuqq+l8uZ2IZJcIxd6Xd18BfxW9q0TB121nkOXdQfA8Ity6oZ8igat9Ke3SpQloNwkaQnsmNJMxAG+kTzNAs9pWJR7aTyGYgeepJ79Kfgi4wksSdtaPT8+pnztTnGWV6LkO+McNRFU25ugwefT933UibKw/wnVpiUkn3Ea++rbKjQW3U98x07l7tB+daG1eZJLdgEECSsiBpu2uu/XumuXkzZ8L3Zyb9bOlDZ8U1vRjXo0ZW9w24GgxlnLmAJE9Dlkgnv3oR9JGZSRyIYT+u+tDicbYV2Zrs5p7OWdDuPaBzHm0EfUe5ihlACtbgdm56tGOUkmXB1YxzkDbQCQdWPMpR0xX56r+zLPHNS/dry0sV4XA3jlZAVIGYNMEQCZB3nStbg/SRkIGINt2X2iu+hAkx2W35DXupPd/wgbha6DORg7KhI3UgRDDp7utUWbsf4ayfwlMw/q9oeZNFHZcs470WvzzL7eCe7JP8API9NRrV9M1sJcUnVhcgbbEaFesUbgV9WoARVGYv2HzakQdCBpHL615cLvNrGUnnnVR5mqrt0LDSityH2jN4g5lgeVVHBmb7vzQTlgS79+jPWExgghVEnm5CgA7mOflWI9M8er3FRHFzLJdl9nMYAC9ygQPE9azdvFpMulu519sP/AJic3hWmwzIVBUDKRIgcqTtEcmLSa4mjZVizawlwMpdU9KWY2Z2n316FcI6D3UDjAunZU+QpEc3kbHs29zEXozh2nOIBzbk8hRvpUCWUj7yz3SDFKcJxF1ULAjy+kT50VjsUbwSRlyrG+hM7xy0jTxoKqVmXcbZ3g12AwiTAju5fOKZ38Kbq8vWrrA2P9yPfWfUMrBlOtX3cQWUjKFze0ROo6DoKZHiA4NDXB3nkDuKkSJj8LA0VjeI27SZQQrH7o6d8b/oc6zK3GUQHYDx+u9dw1hjqqlp5wdT486Z7qVsXuNsnjcWD/h2wP3oE03wHHUZMt0KDEdrRZ6zHMHqCOXcI3C7iiXhPH6zQjlJgZ35TsD/b30l9nkVLWuf3NWHE3J20uo3exbCwuLkDaIg7HkZOsjnvpzlZjVXTIxMDfIAPcdT41R6tjEBUHvqLYbqS3jWjDkniupfJf0Fk2bZpd65dG0hhg7NtkhmBJEFQBObWIhdRoNZ60JcwJU9iy5GuUkHUDWYidtass3XT2CF/lT55aaYfj7j27SMeoJGvWDmBbTfQ0M82Vybb3l4XX+qKxQji/aST8WrfxM691gRnlQdYA1I6iaaXeHBgUDupWewynvJ2gjnTS7xi0zZ3sEv1ke8nNv5VB+OvACWVA6lySIEaTsO6i/V/9cS9Whc8GbK/8mVtfngJcTca0ircsnLybTXxzJINEYJrVxIEE9GdhA/XSib3Gbzdl7SFeQA28i0UIzJB+wUHcHKoj+IS0jwy1sx+0NKnH4Mwy9nS3vdl8UUYvCyOyuYDYBn59ARVVnKgzhL6EfeEFROg1PWmuDvvlgtYI6N6yffP1o+HYCHsrG2UEkTExLd1LftNx0UF8fsMXspy1cvl9xI9lwZ9ZlY67LMdSRoKBfEMSftLjHmQBHvza1pF4JbLZrha4T+I9n+kQD5zR6KBsAPAAVX/ANN1w1+QyPsm3q6XzMtgy2btJduKd1KggjzaB41o8KuVFXpyJ18PpRDPVZGtZc+1SzUpJUb9m2KOC2m22SV6GxTa0VFUugO9ZDbExmHuaCjvWaUvwvLwok7itDWpzFJ0Ek19hCmf7XPlj7mWSemu1VD6VUapK9CSYz/b7aEm3YU9Dd7RHltUL3FrzaG4VHRAFAHTSlpqPOrWGHFq+uv1F77DAJPU9TU81BrVPOj3bLU65DMvX2aaFsUUmzfrnVUGp2TWvitC3fzqsVKC7Sg+olqDO3lVB3q1EvtRpnNQZ6rv1Gx7Xv8AlU3Qu0Pjcgwf18KlnHf7jQy/l86i+w86m6D2jDlxpXZmHvq48UuDmT5TSYb+dQT2h+udH2SB/USRpF4ueeWr14wukju0PPzFKl/3N8hUsN7R/iH+k0Dwxqx3bSHA4rbMakeXyiassYlG1VgaSXt/M/WlPEva8qW8C8SPapR1o//Z">
            <a:hlinkClick r:id="rId2"/>
          </p:cNvPr>
          <p:cNvSpPr>
            <a:spLocks noChangeAspect="1" noChangeArrowheads="1"/>
          </p:cNvSpPr>
          <p:nvPr/>
        </p:nvSpPr>
        <p:spPr bwMode="auto">
          <a:xfrm>
            <a:off x="425450" y="-2033588"/>
            <a:ext cx="35052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xQTEhUUExQWFRUXGBwbGBgYGBcfFxwYHBwcHRwaGBwcHCggGhwlHBoaITEiJSkrLi4uHB8zODMsNygtLisBCgoKDg0OGxAQGy4kICQuNDQsLDQsLCwsLCwsNCwsLCwsLCwtLywsLCwsLCwsLCwsLCwsLCwsLCwsLCwsLCwsLP/AABEIAQkAvgMBIgACEQEDEQH/xAAbAAACAwEBAQAAAAAAAAAAAAAEBQIDBgEHAP/EAEUQAAIBAgQDBAcFBgQEBwEAAAECEQADBBIhMQVBUSJhcYEGEzKRobHBI0JS0fAUYnKCkuEzorLCJENz8QcWNFODk9Jj/8QAGgEAAgMBAQAAAAAAAAAAAAAAAgMAAQQFBv/EADQRAAICAQEFBQcEAgMBAAAAAAABAhEDIQQSMUFxEzJRYYEFIpGhseHwFDNC0SPBQ1LxFf/aAAwDAQACEQMRAD8A8vRdaKt6GQB5iqEGtEGhIaHAOjANlXTlA25g9469PCinwy9pYG2dNBqPvD+nXxFIuE3yHjrt4j8xI860DHKFb8DDzQ6/Imga1GxdoXGwOg9wqh7Q00Hupm9qGKnkSPcSKHdalh6MEFnuHuFS/Zwfuj3CrwtSqEpAf7IOg9wqS4NR90e4UVFSIqWUogq4cdBVC2PtPL8qYEUNbX7Q+H5VSCYzw+GGQ6CZ+FIsbbGc6VprI7FIManbP65VUOJJcAH1Y6V8bQPIe6iAK4RTAKKPUjp8q76kdB7hVwWusulSiEbSCBoNe6q7lsGdBPgKuX7tcarrU1cqKrGFGV5A3HIdNa+FsLyHuFFZuy38f0qlwef62oeISSilQwfDL60DKsR0HKKhhsOhuXFyKQDI7I0q65/jDrB+YqrBT65/D8qTBGybTdVz/wBCC2lXHWoWzUiacmcatDto5WB6Ga1FshgQJMrGgJ2Om3dWXNa7gdsOQNeWzEZdoJ2ke7x1BqmRaFWIY5p55Vmd5yifiKFemfFyfXZZfsqB2zLbmeWnhJjrS64tCMKhpUproqRFQhyDvXRXQtfVTLSPlqlB9ofCiBQ9kfaHw/KoiMdYcxbNZ7GjtmtLYX7M/rlWcxntn9cqqHEtrQHiosKsqtqaLZyvm2r6vmqyjqeyO6oncV2z7NSO486KzVWiOWW7J/iqDNqB1Iqdgdl/GqE9tfH5VVal26Q2Z/th5/OqkaLzeH5Vy6Pth4/M1ZasF7rgcu/vpaWhq1uvMQJVmWnHCeDB7TuwOxykHZgpKggjUGI86TtVJnMoiWrVeieR8qu2UHSfDx8KTYvg1xLK3SNCdRzWdRPcZp76GCyRleO0IBPJpq2AfcTY/tN0TmghZ8BFDXDX2KtFL95d4b5kn61FxVMJEAamaioqaCaoJEwalvUB0ro0qmEia0PYH2p8KIFC4dvtT4fWiXAkjRKkWpnx91ZbFntt+ula9QP2cnnp8B/eshjPbbx+lDDiVyKRUGqZqtt6ZZR8WrlcNfE1LKo+sHfxqZ0bpVKHU1YN6uzTHWKJYU9l461Va9tT4/Ku2L2WfI+6uXXXOpGkzp+VF4lqqX5zDsa2W4fI0Xw5/tnPUfWhscs3SN5A+Aq/A6XnH7v1oP4m2vf9RlgLigZc4UiDz2B7RHWIPxpFdtIcYwUDJJYDWBpOmkwCaIt8fuBLap2QhnORJbceEamhXxBF83iwdiQSVBADZgdjqNFjzpKk+ZzJQjyNWMWpsuucMLhykErJAGwGaZpX6I4W24COdSDB/fBqzE8ekOchC3PZMLp2QGPdoOnM0v8ARvCFx2T2hLjXXQ/kKLeclqLnGMe6SuKRevK2rBoPvP0rtQN0tdusdCSJ+Ncu3AJnfpzqyJFwHOpVRwS+GftiTPPYeVbpOD2rqjQBh0J0+v62pEstOqNCw6W2YthXQaa8d4K1gg6spOhjUeMaUrjSjUlLVA7taHQdKCwxm6QNSdABvM0UBvQnC/8A1K+NW5VFvyKq2kbW3bnDxBLToIM7D61k8Vwq8XYi1cifwt08KL9JuM37N7IjgDKDoBzJ6jupd/5uxX4xt+FfyrPCeeSUopa9TZ+jXicbAXf/AGrn9DflVLYW4P8Alv8A0N+VE/8AnLFD76nxRfhz+NTtelmLcwGUz1XT56UUp51rS+L/AKK/R+YAcLc/A/8AS35VB8O/4G/pb8qb4j0gxae1kE88mh8DPdzqsel+Jje1Heh+jb1Uc2Zq0l8fsG/Z7Qm9UwPst/SfyqQUg+/5U5HpjiMsD1X9DT/rim3o/wAcuXxcDwAg0yg85nTWdqqe0ZYR3pQVdfsX+lcFqYtTvVKntIO+pq29UIe0PH610kZHyHGMvlbwbw90a/CrsRcy3iRIlfPWDrS3i5hl/hHyFEYw/aDX7g+QoH3TY5ay6nOG4QsJLFF5t0zE5RvpMHf605x2DZbOdcRbuLl9nKwYqSVzarJhp91NP/DzHC2lzST0Opgabc46VD0nxKjB2kZVN15LPlhggYsd9QC5GnjWe7ZgqkLrdywARp2gZKrLQe/bvjn3VT6P4Qjsq8MCcpOgJ5Dfcjkd6QK7PpJ+Xvj60dw3OkrPZbrqBHMfGilJtchcezbrXr9vuF3b49becjZgCB12PxpfYvRcltdeRE+EwYp/YwCuWJYHOZaYknrrrNU8T9Grluy91YKSAYEkA8zzHlVy1DxtRLf2BSAbbgmBPICfE7d531p5wnHvbt5mPZXUnqeQA3P67qyWCtlsttXiO0S2gOg3G5jbnpW3wnDhdttce5227FoQQgIEBguhie1Eism45OjXLIkivjGOuLbIvJHrV7EEE+1qGE9kgHfv7qy/KrcXjGukZrmcLIUn8Mn9a0Od6coqOiM7lvaneXlVPBD/AMUn8Qq5RpvVXABOLX+L6GpN1jk/JlrvR6nPTIn9pbWeyv1pCzU69MW/4l/BflWcZqLZl/ij0R1XKkMuBcMfFXls2yAzTLNsqgSzHuAHyr0PhvolhVQBcTcY/iWych8OZHfNYX0Pv5HxB5nDXFnpJQaeVbzgOGvS9sYnQWwVZQpyliIBka6A6EnemTjF6NHPyZZ79p1RPiPoxNtlt3BcIUnI1tkcqNyubRo02rzA6SD8K9pw6PZbD+tum6TcCliBoHDJrGmrMBXjeNtZbjKdCrMp8QYPxpMMcYd1Ubtk2jJluM3dcPUqB6a1rfQUSt87QAPDQx8ayA02rWeg0m3iN9x8jSdt/Yfp9UOzcEZRGnTrXwEXTHl5VUtyPhV7P9t01muozkRp11LOLNJtkxJQTVmKJLj+AfSqOL+0P4ZqzFPDIetsfJaD+I2T96XobrgvorctBW7QfQqU0BJE6mdOdZ30gw+JW8/7TnzmRmYSpTYFDtAU+M16HgPTa0tkG7auKQoBiCpgRoZ5kRBrC8V4m+Lum9c0H3FnRF5Be89fE1j7SFXF2ZHHLwmqF9iyANtB8fGr7Qkk9B8fynTwFcK9qBsPnXUICg8yZ8h/3+NLTI14DTCYMFdZnaZ1PMz+utEW8Xcth7YYlGU6HkNiR0ykg/rQfD4oBYnXWr7bho1+9A89D7xTFLQU1qLuFlUvK1z2SRJ6eIG4npV/HeMG84AMW0JCRpME9vqCRypdiLRltDAO/LUmNe8UPFMQb8wmw2Uhv3gPeYrlz2j4n51U4JUZT2gQYI0IGsz3Rt31ZcuSOeaTm0gTO48daX/yDF3TofSqfRxj+1pGpzbddDXeVQ9Ff/VqfH/SamXTFPoyov349Uc9Nn/4l9PupPjlFZrN/ettivRm9jcS5twqdkAtPJFBAA3gzR6egTYWbjgX4GkK65DyYDYxp9KLDLdwx6L6G3LngnSZksFwu7bJY9nQhlM5oPLbw91bD0T7Tqwa2oQZTmy5tDMgEa9dI/Jzw/hKOrM5RyWkPIaZAkMpEjfaRuZmKoGHw+Y+vtlbgLLKKpViCNs66n92STE86m/auWhjlO2xjxXF6BxJRLiM5Xc5TOUeJAnuNeZ8Twjubt7RhnLOV2UuxInukx7uten4bCi6sQyoBl7WWeUgJACL2ufPSheJ8PRrNzDW10cQoEE5gQwJ841PQ9xqOVJNBYM7hO/ieSuxmtf6B3Ps7/iB8I+tLuIeheMtLmNqQNwroWHis5vhR/oWMtq+GlWDA6jXYQO7WPjSduX+B+n1OjPNGfB2YvNIFSN05iajaTQVG4IJ8fyrqHL1SsY8X9ofw/2ruPGlr/pj6VHiryV/6a/GvscYSyeqn50tcDXNW5DLFYtnFq2NYVSR1ZgNDy0B37zRaiPBRJ7yN/13Up4Lc7QYmWI08AI+JjyFMc3Zj8Ta/wAK6n3kz51zNzd0QmeTf1Jsey3XQeZ1PumKpvXO0ANgPkTPyqatKKepZz5Fv7UJYaRI5hp8A0mjSENjIJvvtr3RuT3UUsraaQQQMw/l1/2mvsPbHrIPNW+LH8qMwZDKoPMFD9J/XOrTAYxwfDS1pWBaLoYEQCqg6ZvHJoCfCdaxxOulaqxxT1GGa2ssTmQb9hwSH8AQQw7yazGX90/5/wAqfFqiy7BA5jHJW92589KpuTJB6n51bbUCeyQTAB7XO4mbfmVkeE1C4TmMAkkwNG3J2GvMxS4/usNv3EdtrmGnx2p/6M+iYebi3HbcSq5ViIPbkjrvFNcHwzD4K2GxCrdvGOyZNtW/Aq65yOf0q256SM5CKt24x0VAgVR0gH+9Pa0EOT5DvDcIt2x2WI05vZ+iNUMRbtqCzm33lrpI8wcgPuNYf0mtYhQHukLm2AMtExqY/WtQ4dwf1iE5czxIzEnUAt9APOqpkXU0WI4iST6i2HgZiUAC5ZALQ1vtbgaZqjj+A3nteuQ2tQTlXMxIks2raTImBB2im9u+lwYW9oyGbbTB7LhAA38wkz30xThN1VyreAWCACgmNdzzoatcLQV1zowGF4mFZkv2sQoDKrBGaJ9kSCyS2mxzGtBw7iOHMi1iHta6qVGYdJiCSab4XBqpeTmVGdrjkCXvEEMdfwqSsd9edek3DGRs0AFiDpyziVE+4edSC8iNpnod3hl5+0t138GcH3E1Xe9HrhH2kOTpBknrqxg7jrXk2A4jdXVXPMjrA79+VabhfpHilKnK5J5Bzrp0P/an1a1Qq9dAni//AIbCJTNZjmD6xPMTnHjJ8K8643w27hrpt3lysIOhkFTsyn7ynr3HYggev3/S2/aXPesXPVHQ9kFIO/bX2T41lvTu1axWDXE2HL/s7ZXDCHW3cPZDadoK+x6MelXF60MjJ8GYTHXJZe5VHuUUTxQ/ZWf4fnrSy4/aWfwj5Uy4ofs7Q6D6Ue7obIztTZzAB0YMFzDKBpofKdDtyJokY4qjK4KnMSAQQdV0Ovl76Gw6FLZIZgTB0O5MxI2Okb9aNF51UEqpDIDEQIPZ21Xcg+z92sTUWZd5olavgosa/ZMNOstUcAIRZBHYucvGo4u2u2Q2+yWOXLESeQIG2mw+NXcIUFQAdCtzTp+jrVNJIpPUeIIu2zyIHxn6mjMAmVyDIBMgwdx399B4gwlp+eVPrP68aa4jCBiGGinc9BzNLSCFuPTL6zLJLEOB+9MNHdluKffSxr9wQCsHoZpn6QPFsgCAUEd0vt5BY8qy3r2UA5joCBrzJP0mn4o3EKuY0e++gI5941/7mjOEH7VHeMlt83/1g3D8Ej+aqODWmZkF1mBzAkZQco19rvy5WE7yRV2PQhQq6Zgw6T6wj/aAKqLTyNLwBlaiab0Qsm6RiL4DtspuEBEG+gJGe4SZI0AnU61rMdj/AFIDm2wWdGzBlPcdezOwYGJInSs56LsGy284yiRlOZiZMmEHZUE/eOu1aPiPD0S1d9WpRSrq6ZuyZU6gE6ETIIp9CLR5/wCnGJAuDDyZt3G/pY509+Za03AsMAhE668uQAHxM6dx6VhuPWbudcVdEm64fu0PsyNiIAg8op9h+LXbgYlvVodQEAHPkTO5nYDeoyRHHo1hCy4vC3NFBBBDTlZpjLHPsz5VbY9Jr3rEslQSfsmYnUXI0JAggSJnp1MVZ6B9mw992MNdcsTqeyDz32kRSLhuIW5jLdwZiXvZioB2OUKI2WC7T3Eb6CkSdVyGcW7NfjbQX1NsElZJJkduAWbON9wD8KD9MMDntEKJZIkcyAGB+Y84ptxvDZygOZZP3XytoCdDyrzn0he7hWY2r19ZBLi4yMGPOSN9zzp0VqwG7SMWbps3X0mJAnlOux6GtPwGXEkELpmYxlVerToRMGPvFuYU1msY3rC7tu3a08wY91MOG331OUsigA5R2huQdj+L2oJ5Cj6Eilep6Jaxos3LYuC1kYhCyJkYToC4zHOpiDMGTz2oJOHKuLvYU6WMXadRH/LaCCNBHZuRHSeVIsdxR71hLMBQCJuOwGx7MLLNoRuegp96P57+Iwdy4Ctz7VXXbtKEPrV6qykSdsw76tJriVOr0PHWtMLgVgcy6MOhEyPIiKacTXspIjT9b1HjtxWxWIdfZa7cI83f8wfOrOKL2bY/cH1p0u6atnfuyLMQPs/JQPEj6T8KN4hajKo5BR5BCfnQllczIvKVJ8gfrNHuQ9wbiQ/LuCjn3H31yrAkrO8Rt9vXmhXyYkCl3DXiB1Lf6daf8UtZg3X1OYeKtr9fdSEkesUjY9ru19r5VcHcaBejs0l8zh7f8RHuP5Ux4fis1qM4ESCDv7Qjx8KV8NttcsMq6uj5o5lWAmPMUdYwvq1a44yqNSzCNJmADufnVtaaF2A+kssyogJAtjfxMf6j8KQLgnO40/iEfPvFH4j0gUl4UmesbkjbXrQJ46x1AAOXr+GfoKKPbLRRNMYUg3BoUYoV9pvanYaRpHId4OtNcVdV3hhqtyB3qCANOo1rPYLijXX1AAAM9dNR+XlT3jGGNvKxIgsWWDqQSGPgI599NhFpty4szZa4I1vAc4SUKqCxWTmOYgnWARIkQCSfDqTiuLXLtq4uiXVu+reJyQwAV+oWYP6NLOG8ctiygZXXKkk6ESoWTvI3mo4rGW1xhtsYW86BjOy5HST0OYr7qJPUCSW7oLPS17nqVt3VC3EeDAADqc2W4saGYg+C9YFCllssoSY1BOh0IEiASdTt4VrvSPCest2Df7JtNluMsNlkQpMcs0SOVBcY4K+UYdLtrPdyskh1ZgNQAcpUExzNFYqjRcHsi1gkT2IUkyUMFlZiJEzuazHCMOy4pCwUZ3gEaadjVe30Hl8KeYtXe0LUNb0ggo7E7TJDN7Qkaaa0g4/iWZLD2wyXVdlkCCp2EDQ6htBHM91JkvkOj9TT+kt3K1v1bBbjXMo5tDLBJ1BjcViPSfC3vX3LN0oWYHKyhgXXKf3tSDEj+5Gy4xibnqSXsqoGVg8wVPWOWp59ao4zw6xiHL3Sy6Dt6roJ1QbxPMwDO9Ni9WA+CPJ8RZjnO47+okcjvzorhOGBJJkhoUAEjNoCT4AfSi+PWHtXb1l3Z1iUZiT3ggnuI99T4As3bKjqJH8oP1okC2bnh1tERwtsKqjLoNZ/ET8aR8axh4Yi4jDW0C4lMpkf4dwAE5O4mWy/u07wiE2n7mPTkT1rnphw71/CbsQWskXB3ZPaj/42eji9dQWjxJlIfKZgDby99N8btbP7g+ZpfdWXbukeX6n4Uxvjs2/4PqaOb0N2yrRk+Dsc5PRR05AnnRr6MsRpa10G5J7qB4PoGPdPy/KmLJ2nHS2o+C/nXKl3gP4jnFqBcU8og7bMWXn4is/cwrSeYtMM0AezI199aPFLmtj962T5ghvzonhNpXhyJLKbd0ddN/MUuMqIlYg4niGwWJOTUQpUqSsgjXrpM6d1KuL8fu4gdrQdB16k7mm3p7hiPVNuApTN1AMr8Cay6jSPD41uxJbqZoxxi9SJBBEacqgXOncD86uu7r4mqHHypyGTWr/PAO9HiPXQxA0MaASemg8a2nEwHtNc01yhR03zKB1nWehFedLv5UU3Gb0RnI74E++Jq3G2Y5wfFDO7imGYA6Qw/lPLTw51ormEOMxThSMhJlt1W2sydN9BMdTWUssuVYPIDY79PfW89Hsb+zWgEGa88CSNFEgCesn5VnV7wOSkqNBgrFu2J1nLl9ZdNx7rdVVFKjx5DYmp3sto52e3YJH31QOwPUKJA7iH8aKuZkntsXPZzCM25Gmn3jMADQDSOdfCuEpZbOyi5eJ1J7WUbaE7t1Pl4s4iWJ7l9nuIwdWKHOPVWHVyoOsswVQum5nbrTLEpcv3cISuRmYuCxlioGfWB2QOQknU6imZs5cPc01dsvuIU68xnzH+aaFwvEVv462ioF9QHkyCDIUCNOUDfr3UtvWunzYSWl9foE+kfCy1ssHeYAMtIAzTzE78yTzofGW0tDPd9XDSM+W9nGbQHMc2U66GIpt6QXfsLm47J10gnpvJmlnG8WowlrPqtxQh8ChE+TZT5Ua7z6FK91GE9J7EkkP61VH+JpBGUQNOYG/h4Uv9FjN+3M/ePuSPpTnFYQjCK7QTmbN19oyemqdO7qKT+jCRe15I/wAdKYnoBRu+DD7JjrvO9O+BWA9q5bbnKnUxDCCOh0gUn4WItny+VNfRdtbpnc/Kfz+VU+IXE8At22W8wPtBSD4jQ/GmF/2FJ1jT3yfzq/j1kft+LjQC5d8vtGoUqSoHfPlTZa0dDZlUW/Eu4WvYbxUfX60du17uUj3afSheFCQB1YfEx/tonA6td71b5muVLizO+A9wbD1dgnaSp85Wp8JuepugH2W7J8RoDQ3DxmsMBupkeYDUxJDb7MJ/XhS3xBTCfSDhQxFl7YjMBmtnvGseeo868yAgwRqANO/pXrXD7uZRO42rCem+A9VfLj2bgLD+L7w95B8614ZaUaME6dGZutOWe+oOdvCpt93z+dRO1akOlrf54FVsa1Wy61eBVR3o0Ja0H2FuELbE7BfdW3wFntWl3Mi457gQQO7QKB31jsNaVvVgEGcojyE/Wt7jccAjZFCE5bZI3ZyNfcsnzFZcfFmfNq0PvRkm4XvPqZOXu/eHeRHlTTBIDc33BFLeE2mt2gDpOpHQch4xFcucQRDBaDy0JiOZA7405zpzINzSVsXuN6Ivx/8AgWCAJuNazGBMe1E7mlPo/gwvEL5EHs5v6unvp1xgCbCg6BhHgqHl7taX+jzg3cXdMhVJUkdFUd++hpb73qvlqWu7+dBz6Qgfs7z3cu/4VkvSy4f2Wwqe1KhfEkgD4Vo8Zdt3MPdVMw6yrTOhknXfqTWc4sRODzbK6MRy7EvH+WrjNSbknpXH4lNNKnxss4nw57aIAwyOqqBqZUCFmecfM9ayPBLWXEMOisNO4kf7TXpXErofDgqWVVg6huTAFXmSpG41g15xwS6i3S7R97fmc7nbmYO1OsBI3eGtxbqGD4xZwqO1wx0UQXI6kaZR4wPOsTxDjl6+XyFktWwxMGCcvJiNpIiB8ayONxTuDmOk7DQCe6hg99tLkN7OkMOK3lu4jE3EnJcuArI1h2J1jxqRw8OVHL5UFg9h33LfwBNP1SL7E8wfmKczp4Ird0/OIs4Xpl8j8z9aL4InxQ/M0Fgtj3If9NMeCj2f+mfma5cuZhaD+CtDAcmtj3rKn5UcmmnQ6eBpNYuZRZf8LMD4TP1NPL6ag8j8qFiwzDPQnpnhRdwjH71s5x4DRv8AKZ8qutaHw/U+6rsauYZPxo4P8ykRTIOiRetnlDJ7NTuoNPjXznRa+c6+Vb0dF6X6FMVVGtEkVQi60xCnEc8HuZcrdGPyj61ucOwUoz+zaBZydgzmfM+yoGp0rD8LWEH8R+lP8dijdVj92ZAG0nSe8x18qyX70kJyR1sbY70ju3wVtSiDTNpnYnQbeyJ6Se80yw6lktplC5FImNSCAJMnu+dZ/CqqerDSBmBbKJaAAAB3ySfKtHjPSiw7rowVUy6hiee2nhWXbIylCo3/AH/4Hs8lGWq+wbi8c+a27qBlDCYaZytA7TE7/OlvA3ueoJhslwtmOWQZJGp5GGGtFekXHbeJsn1IeVJLSBA0IzEgyOQ8x0oPAekmHtYUWJdmgScpyyHBga/hmdBsKjhJwa3nfj6cAFJWnuroNmxJCNADZo+6xyxzkaA+NJeOWzcezbXllkHNqGKW+RB/5h2PI0x4V6VYZbToWILk6kQPZCiddBpWe47jWS5be3qQoJ6GCrfNd6DZsU4Yd29a4eHkVlmnkb8/iXYLiLFO1m7QRpAntOodZyRlJDDXLpBGpIoHgeJCOLpUPkuNmX8aNGoMRKsAf5hO9W8G9IEJIdMmqwRqIQKADpptvsAKoOHuWybgAa0l9p017YGugmCm2+usdTwRnjbVf1z4FTkmkCek3B1t3Lj2yGsupuWmjkTBXuKtpHhWYcaVs+JOps3lVgVEMoE6BikxPWV07qyDLW3Z5XbXj/pF090uwan1iDowPwj6U8JPrX5xyJ1APzFL+E2+0CTrJPkP7k1Zcu/bEgyMv1p96m3F7sL8wPDv2LnhHvIptwj/AJPeGHwpPbP2THqwHuk044Y0JZP73zFcuXAxcyzDpKsvMMD79Kb4QkpkbddPLkaWWxDuPP4zTuyNZ5ESD3dDVVqKPi+07DUnw2HnpReG9u2TzInzk/Wl91s5AG0gDvNHow9db/jEe8AUXIh5bi7eVgv4dPdXVsliSBOlW8RIN1zO7HXzNTs4zKIEEeBB+B+ldhbLmcbSCy+0sKdX8tCj9ifp8RXf2F52HvFMFv6TkeOZiR7/AO1dt3g2qmfn7jrSJRyQ7yoKG1Rn3WhlguHottUZxm5nQiefPvqOD0Dpv2wAe7NVJuNzk+Pzq7AWc1x99GO3XkPmfI1gw3vtth5OBs+HC1au2nYDR952B5x51prnC7D4lXa0CWUHXrrBI22pRdu2VtWTcOGQhQGS6cuY9R2SVkfemN5mtJYvC5bU2wCI01UmOqOCVYefuNaaM0nqKcJgFCYmFHaYDbSQZ92o07qr4pwizhsO+VFa5chM5AJObQx+EZZ2psyAnLmKINSIAHU5iTJpHx/ia3GUAkKoMdSTpm6DQGJ6miQGoBgcNZGGVTbVnljqJMZjEVmuLLFwzyImd9IPup/ieKkD1OHDM4EEjKAF8e/mWPhNcwno010BrzG4Z1t2okT/AO45gx4DlVpFWDehPB09S924oJKs4B6bL8T8KcYOxJvCAR2GiOaFZ/yk+4UTdCovqbYgCM8kEmNlERAHhRmD4ebf2hYdsN2SQCM2xJJ25+6rBMd6S8MFmzeiSHRChJkhQVgeAIy/09a8+/Wle2caw2azaXQuLpQTqpBmVYc12rz7jnB1w90zKq2oUySvVcwGo2g7kETzqoJQba5mzC957rF3BcGQSzETEBZE0DxSxlYHUTIPMzpRVvE2Q8knTaZC+Ua+8V9xS8lwDUD+YUxM3SUXj3U+AEB9kp6yfgPzpxhVjDoejKfKYpRcMWkH7vzP9qeKv/CE9AB8RXNlwXUwvxDcWgW6p5HQ+eUfWr7Q0KyRGlD405rSnmU+IB+oFE2yGCuPvL8f0apcAGTte2oGygn6D4mrbN2cRb7ivzobDEnMesD5mvuHgm+p/en9eVMrQrmZSxZusMoyJqTOzH+ntEfCrVwlxRIuK8bysgeLHalr4mCfCB4Uxw2KYg2w2UKB11Ma7cySda9S/djbOFGO86XM561vZ9UCf/5lt+gBn4V9d4UZ7WHxCnuQn6UdhmKdosWMwIPy74+tPb3FCiE5iBAgyJHPfWSY8+u9craPaM1JRxRTXnevQ6eD2cnG8kmjE3bVtdzfWesAfE60ZhmdEZ7VwiN5AB57bjSm2K4pda02Z2YHQqekxtGm49x80GEecqbLlf8A/Xv0imbJJbRvKcEq8BO0wlszi4Tbs0PCeO3AoVcOHylTcJ1JMzIIP3gOfSjsXxXFvfa9YjDq0Tb0IYj7zrtmOgkQdBWRs4khVhiGWQY0JQ8u+D86J/aXP32Pmay7Ts7wzajwZu2PNDNBOXFDjEelGKtkC5YtEsYDRpJ6f96a3V9YFRrwV2PtKy9qY7AaexyidDJnaax12+50LMR3kxQdy0CD9NPlSovxG5IXwPYP2O3hkVEtyY1LSFB5j99+pJq5eJEqFLOnTJ6uPLKNKzPojx5ntRmP7RbCiczSyL7LEDR4EIwOsBT1rUYfjFwMZOYEGB47eBBqWKcWWWGFz/GtrcPK4sBz3OBr7p8KZG/bICOpUACCYMgd/lSJsWYlmJEb7HbcEa8qPw3FHu2bZgE5nVswmcux23IIqJsGkQdC2VV1e3cLFPvMpPtL+KKj6R2s6l2GVig7OhjK559SD8TTDA3wwXSBJBH4SBqVPLyis36XYwrh0gnOznXnGYsD/lom9GHjjU0IbmDUGciz4ChcVwmy3tW1n3fKKX3OJ3h98+4flQmI4ze/Gfcv5Vm3JcmdFzj/ACWgDidfVr0Cj9e+tNireXBueZIFZ7hln1t5VHIST+ugrT+ld8DDqi/i28AaF1vJGKSKuGPnw4HMA+8a/Q1Lg16bYX8JZT9KD9Gm7LLz3Hun619Zf1V1x91yGU90/Tn4VKBHCp2NNzr5moWj6sXH/AjHzg/3q99yAdt+njQGJu50dUEqFZj1YgSeewiN9SQOtMjFOSTFybSbRkuH4H1jSxhRr4gdKswyyWYczp/aiX4gMpUW5G2p0jwAEDuqrC27rmAFHjoI7q9M5LmcaEWqpfUeNw8lbdxXLMZnPtJ5jp571PF5RkU9qBIYc5U5jG85gNf0ByrW1yzcInXIukkc5ObaO6pLaJKswfuRSof+IyI2B0jSR4VxcmOPGU1Vuqq+l8uZ2IZJcIxd6Xd18BfxW9q0TB121nkOXdQfA8Ity6oZ8igat9Ke3SpQloNwkaQnsmNJMxAG+kTzNAs9pWJR7aTyGYgeepJ79Kfgi4wksSdtaPT8+pnztTnGWV6LkO+McNRFU25ugwefT933UibKw/wnVpiUkn3Ea++rbKjQW3U98x07l7tB+daG1eZJLdgEECSsiBpu2uu/XumuXkzZ8L3Zyb9bOlDZ8U1vRjXo0ZW9w24GgxlnLmAJE9Dlkgnv3oR9JGZSRyIYT+u+tDicbYV2Zrs5p7OWdDuPaBzHm0EfUe5ihlACtbgdm56tGOUkmXB1YxzkDbQCQdWPMpR0xX56r+zLPHNS/dry0sV4XA3jlZAVIGYNMEQCZB3nStbg/SRkIGINt2X2iu+hAkx2W35DXupPd/wgbha6DORg7KhI3UgRDDp7utUWbsf4ayfwlMw/q9oeZNFHZcs470WvzzL7eCe7JP8API9NRrV9M1sJcUnVhcgbbEaFesUbgV9WoARVGYv2HzakQdCBpHL615cLvNrGUnnnVR5mqrt0LDSityH2jN4g5lgeVVHBmb7vzQTlgS79+jPWExgghVEnm5CgA7mOflWI9M8er3FRHFzLJdl9nMYAC9ygQPE9azdvFpMulu519sP/AJic3hWmwzIVBUDKRIgcqTtEcmLSa4mjZVizawlwMpdU9KWY2Z2n316FcI6D3UDjAunZU+QpEc3kbHs29zEXozh2nOIBzbk8hRvpUCWUj7yz3SDFKcJxF1ULAjy+kT50VjsUbwSRlyrG+hM7xy0jTxoKqVmXcbZ3g12AwiTAju5fOKZ38Kbq8vWrrA2P9yPfWfUMrBlOtX3cQWUjKFze0ROo6DoKZHiA4NDXB3nkDuKkSJj8LA0VjeI27SZQQrH7o6d8b/oc6zK3GUQHYDx+u9dw1hjqqlp5wdT486Z7qVsXuNsnjcWD/h2wP3oE03wHHUZMt0KDEdrRZ6zHMHqCOXcI3C7iiXhPH6zQjlJgZ35TsD/b30l9nkVLWuf3NWHE3J20uo3exbCwuLkDaIg7HkZOsjnvpzlZjVXTIxMDfIAPcdT41R6tjEBUHvqLYbqS3jWjDkniupfJf0Fk2bZpd65dG0hhg7NtkhmBJEFQBObWIhdRoNZ60JcwJU9iy5GuUkHUDWYidtass3XT2CF/lT55aaYfj7j27SMeoJGvWDmBbTfQ0M82Vybb3l4XX+qKxQji/aST8WrfxM691gRnlQdYA1I6iaaXeHBgUDupWewynvJ2gjnTS7xi0zZ3sEv1ke8nNv5VB+OvACWVA6lySIEaTsO6i/V/9cS9Whc8GbK/8mVtfngJcTca0ircsnLybTXxzJINEYJrVxIEE9GdhA/XSib3Gbzdl7SFeQA28i0UIzJB+wUHcHKoj+IS0jwy1sx+0NKnH4Mwy9nS3vdl8UUYvCyOyuYDYBn59ARVVnKgzhL6EfeEFROg1PWmuDvvlgtYI6N6yffP1o+HYCHsrG2UEkTExLd1LftNx0UF8fsMXspy1cvl9xI9lwZ9ZlY67LMdSRoKBfEMSftLjHmQBHvza1pF4JbLZrha4T+I9n+kQD5zR6KBsAPAAVX/ANN1w1+QyPsm3q6XzMtgy2btJduKd1KggjzaB41o8KuVFXpyJ18PpRDPVZGtZc+1SzUpJUb9m2KOC2m22SV6GxTa0VFUugO9ZDbExmHuaCjvWaUvwvLwok7itDWpzFJ0Ek19hCmf7XPlj7mWSemu1VD6VUapK9CSYz/b7aEm3YU9Dd7RHltUL3FrzaG4VHRAFAHTSlpqPOrWGHFq+uv1F77DAJPU9TU81BrVPOj3bLU65DMvX2aaFsUUmzfrnVUGp2TWvitC3fzqsVKC7Sg+olqDO3lVB3q1EvtRpnNQZ6rv1Gx7Xv8AlU3Qu0Pjcgwf18KlnHf7jQy/l86i+w86m6D2jDlxpXZmHvq48UuDmT5TSYb+dQT2h+udH2SB/USRpF4ueeWr14wukju0PPzFKl/3N8hUsN7R/iH+k0Dwxqx3bSHA4rbMakeXyiassYlG1VgaSXt/M/WlPEva8qW8C8SPapR1o//Z">
            <a:hlinkClick r:id="rId2"/>
          </p:cNvPr>
          <p:cNvSpPr>
            <a:spLocks noChangeAspect="1" noChangeArrowheads="1"/>
          </p:cNvSpPr>
          <p:nvPr/>
        </p:nvSpPr>
        <p:spPr bwMode="auto">
          <a:xfrm>
            <a:off x="577850" y="-1881188"/>
            <a:ext cx="35052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oly Roman Emperor Henry IV doing penance to reverse his excommunication by Pope Gregory VII.  Illustration for Storia d'Italia by Paolo Giudici (Nerbini, 19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14399"/>
            <a:ext cx="3276600" cy="455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37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286962"/>
          </a:xfrm>
        </p:spPr>
        <p:txBody>
          <a:bodyPr>
            <a:normAutofit/>
          </a:bodyPr>
          <a:lstStyle/>
          <a:p>
            <a:r>
              <a:rPr lang="en-US" dirty="0" smtClean="0"/>
              <a:t>The Formation of Western Europe:</a:t>
            </a:r>
            <a:br>
              <a:rPr lang="en-US" dirty="0" smtClean="0"/>
            </a:br>
            <a:r>
              <a:rPr lang="en-US" dirty="0" smtClean="0"/>
              <a:t>800 - 1500</a:t>
            </a:r>
            <a:endParaRPr lang="en-US" dirty="0"/>
          </a:p>
        </p:txBody>
      </p:sp>
      <p:sp>
        <p:nvSpPr>
          <p:cNvPr id="3" name="Subtitle 2"/>
          <p:cNvSpPr>
            <a:spLocks noGrp="1"/>
          </p:cNvSpPr>
          <p:nvPr>
            <p:ph type="subTitle" idx="1"/>
          </p:nvPr>
        </p:nvSpPr>
        <p:spPr/>
        <p:txBody>
          <a:bodyPr/>
          <a:lstStyle/>
          <a:p>
            <a:r>
              <a:rPr lang="en-US" dirty="0" smtClean="0"/>
              <a:t>Chapter 14</a:t>
            </a:r>
            <a:endParaRPr lang="en-US" dirty="0"/>
          </a:p>
        </p:txBody>
      </p:sp>
    </p:spTree>
    <p:extLst>
      <p:ext uri="{BB962C8B-B14F-4D97-AF65-F5344CB8AC3E}">
        <p14:creationId xmlns:p14="http://schemas.microsoft.com/office/powerpoint/2010/main" val="4097466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Church Reform and </a:t>
            </a:r>
            <a:br>
              <a:rPr lang="en-US" dirty="0" smtClean="0"/>
            </a:br>
            <a:r>
              <a:rPr lang="en-US" dirty="0" smtClean="0"/>
              <a:t>the Crusades</a:t>
            </a:r>
            <a:endParaRPr lang="en-US" dirty="0"/>
          </a:p>
        </p:txBody>
      </p:sp>
      <p:sp>
        <p:nvSpPr>
          <p:cNvPr id="3" name="Subtitle 2"/>
          <p:cNvSpPr>
            <a:spLocks noGrp="1"/>
          </p:cNvSpPr>
          <p:nvPr>
            <p:ph type="subTitle" idx="1"/>
          </p:nvPr>
        </p:nvSpPr>
        <p:spPr/>
        <p:txBody>
          <a:bodyPr/>
          <a:lstStyle/>
          <a:p>
            <a:r>
              <a:rPr lang="en-US" dirty="0" smtClean="0"/>
              <a:t>Chapter 14, Section 1</a:t>
            </a:r>
            <a:endParaRPr lang="en-US" dirty="0"/>
          </a:p>
        </p:txBody>
      </p:sp>
    </p:spTree>
    <p:extLst>
      <p:ext uri="{BB962C8B-B14F-4D97-AF65-F5344CB8AC3E}">
        <p14:creationId xmlns:p14="http://schemas.microsoft.com/office/powerpoint/2010/main" val="2599202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Simony</a:t>
            </a:r>
            <a:endParaRPr lang="en-US" dirty="0"/>
          </a:p>
        </p:txBody>
      </p:sp>
      <p:sp>
        <p:nvSpPr>
          <p:cNvPr id="6" name="Content Placeholder 5"/>
          <p:cNvSpPr>
            <a:spLocks noGrp="1"/>
          </p:cNvSpPr>
          <p:nvPr>
            <p:ph sz="quarter" idx="2"/>
          </p:nvPr>
        </p:nvSpPr>
        <p:spPr>
          <a:xfrm>
            <a:off x="457200" y="1444294"/>
            <a:ext cx="4040188" cy="4727906"/>
          </a:xfrm>
        </p:spPr>
        <p:txBody>
          <a:bodyPr>
            <a:normAutofit/>
          </a:bodyPr>
          <a:lstStyle/>
          <a:p>
            <a:r>
              <a:rPr lang="en-US" dirty="0"/>
              <a:t>T</a:t>
            </a:r>
            <a:r>
              <a:rPr lang="en-US" dirty="0" smtClean="0"/>
              <a:t>he </a:t>
            </a:r>
            <a:r>
              <a:rPr lang="en-US" dirty="0"/>
              <a:t>act of selling </a:t>
            </a:r>
            <a:r>
              <a:rPr lang="en-US" dirty="0" smtClean="0"/>
              <a:t>offices </a:t>
            </a:r>
            <a:r>
              <a:rPr lang="en-US" dirty="0"/>
              <a:t>and </a:t>
            </a:r>
            <a:r>
              <a:rPr lang="en-US" dirty="0" smtClean="0"/>
              <a:t>positions in the Church.</a:t>
            </a:r>
          </a:p>
          <a:p>
            <a:r>
              <a:rPr lang="en-US" dirty="0" smtClean="0"/>
              <a:t>Refers to the </a:t>
            </a:r>
            <a:r>
              <a:rPr lang="en-US" dirty="0"/>
              <a:t>New Testament </a:t>
            </a:r>
            <a:r>
              <a:rPr lang="en-US" dirty="0" smtClean="0"/>
              <a:t>story where Simon Magus </a:t>
            </a:r>
            <a:r>
              <a:rPr lang="en-US" dirty="0"/>
              <a:t>offered the apostles money for the gift of the Holy Ghost. </a:t>
            </a:r>
          </a:p>
        </p:txBody>
      </p:sp>
      <p:pic>
        <p:nvPicPr>
          <p:cNvPr id="5124" name="Picture 4" descr="File:Abbé pratiquant la simo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383" y="1371600"/>
            <a:ext cx="406875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2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Gothic Architecture</a:t>
            </a:r>
            <a:endParaRPr lang="en-US" dirty="0"/>
          </a:p>
        </p:txBody>
      </p:sp>
      <p:sp>
        <p:nvSpPr>
          <p:cNvPr id="5" name="Content Placeholder 4"/>
          <p:cNvSpPr>
            <a:spLocks noGrp="1"/>
          </p:cNvSpPr>
          <p:nvPr>
            <p:ph sz="quarter" idx="2"/>
          </p:nvPr>
        </p:nvSpPr>
        <p:spPr>
          <a:xfrm>
            <a:off x="457200" y="1444294"/>
            <a:ext cx="4040188" cy="4727906"/>
          </a:xfrm>
        </p:spPr>
        <p:txBody>
          <a:bodyPr>
            <a:normAutofit lnSpcReduction="10000"/>
          </a:bodyPr>
          <a:lstStyle/>
          <a:p>
            <a:r>
              <a:rPr lang="en-US" dirty="0" smtClean="0"/>
              <a:t>Architects developed key techniques of structural engineering.</a:t>
            </a:r>
          </a:p>
          <a:p>
            <a:r>
              <a:rPr lang="en-US" dirty="0" smtClean="0"/>
              <a:t>Features include:</a:t>
            </a:r>
          </a:p>
          <a:p>
            <a:pPr lvl="1"/>
            <a:r>
              <a:rPr lang="en-US" dirty="0" smtClean="0"/>
              <a:t>Ribbed vaults to support roof’s weight</a:t>
            </a:r>
          </a:p>
          <a:p>
            <a:pPr lvl="1"/>
            <a:r>
              <a:rPr lang="en-US" dirty="0" smtClean="0"/>
              <a:t>Flying buttresses that transferred weight to thick exterior walls</a:t>
            </a:r>
          </a:p>
          <a:p>
            <a:pPr lvl="1"/>
            <a:r>
              <a:rPr lang="en-US" dirty="0" smtClean="0"/>
              <a:t>Pointed arches that framed huge stained glass windows</a:t>
            </a:r>
          </a:p>
          <a:p>
            <a:pPr lvl="1"/>
            <a:r>
              <a:rPr lang="en-US" dirty="0" smtClean="0"/>
              <a:t>Tall spires that seemed to point to heaven</a:t>
            </a:r>
          </a:p>
          <a:p>
            <a:pPr lvl="1"/>
            <a:endParaRPr lang="en-US" dirty="0"/>
          </a:p>
        </p:txBody>
      </p:sp>
      <p:pic>
        <p:nvPicPr>
          <p:cNvPr id="6146" name="Picture 2" descr="http://www.vam.ac.uk/__data/assets/image/0004/185062/2006bb3218_rheims_cathedral_model_annota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164" y="1371600"/>
            <a:ext cx="4655127" cy="465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05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Pope Urban II</a:t>
            </a:r>
            <a:endParaRPr lang="en-US" dirty="0"/>
          </a:p>
        </p:txBody>
      </p:sp>
      <p:sp>
        <p:nvSpPr>
          <p:cNvPr id="3" name="Text Placeholder 2"/>
          <p:cNvSpPr>
            <a:spLocks noGrp="1"/>
          </p:cNvSpPr>
          <p:nvPr>
            <p:ph type="body" idx="1"/>
          </p:nvPr>
        </p:nvSpPr>
        <p:spPr>
          <a:xfrm>
            <a:off x="457200" y="5029200"/>
            <a:ext cx="8420098" cy="1143000"/>
          </a:xfrm>
        </p:spPr>
        <p:txBody>
          <a:bodyPr>
            <a:normAutofit fontScale="62500" lnSpcReduction="20000"/>
          </a:bodyPr>
          <a:lstStyle/>
          <a:p>
            <a:pPr>
              <a:lnSpc>
                <a:spcPct val="120000"/>
              </a:lnSpc>
            </a:pPr>
            <a:r>
              <a:rPr lang="en-US" b="1" i="1" dirty="0"/>
              <a:t>“</a:t>
            </a:r>
            <a:r>
              <a:rPr lang="en-US" sz="2500" b="1" i="1" dirty="0"/>
              <a:t>A horrible tale has gone forth,” he said. “An accursed race utterly alienated from God … has invaded the lands of the Christians and depopulated them by the sword, plundering, and fire.” Toward the end</a:t>
            </a:r>
            <a:r>
              <a:rPr lang="en-US" sz="2500" b="1" i="1" dirty="0" smtClean="0"/>
              <a:t>, of his sermon </a:t>
            </a:r>
            <a:r>
              <a:rPr lang="en-US" sz="2500" b="1" i="1" dirty="0"/>
              <a:t>he made his appeal: “Tear that land from the wicked race and subject it to yourselves.”</a:t>
            </a:r>
          </a:p>
        </p:txBody>
      </p:sp>
      <p:sp>
        <p:nvSpPr>
          <p:cNvPr id="5" name="Content Placeholder 4"/>
          <p:cNvSpPr>
            <a:spLocks noGrp="1"/>
          </p:cNvSpPr>
          <p:nvPr>
            <p:ph sz="quarter" idx="2"/>
          </p:nvPr>
        </p:nvSpPr>
        <p:spPr>
          <a:xfrm>
            <a:off x="457200" y="1444294"/>
            <a:ext cx="3810000" cy="3941763"/>
          </a:xfrm>
        </p:spPr>
        <p:txBody>
          <a:bodyPr>
            <a:normAutofit/>
          </a:bodyPr>
          <a:lstStyle/>
          <a:p>
            <a:r>
              <a:rPr lang="en-US" dirty="0" smtClean="0"/>
              <a:t>Turks massacred </a:t>
            </a:r>
            <a:r>
              <a:rPr lang="en-US" dirty="0"/>
              <a:t>the Byzantine Empire’s </a:t>
            </a:r>
            <a:r>
              <a:rPr lang="en-US" dirty="0" smtClean="0"/>
              <a:t>armies; threatened Constantinople</a:t>
            </a:r>
            <a:r>
              <a:rPr lang="en-US" dirty="0"/>
              <a:t>. </a:t>
            </a:r>
            <a:endParaRPr lang="en-US" dirty="0" smtClean="0"/>
          </a:p>
          <a:p>
            <a:r>
              <a:rPr lang="en-US" dirty="0" smtClean="0"/>
              <a:t>Pope Urban II urged revolt, marking beginning of Crusades. </a:t>
            </a:r>
            <a:endParaRPr lang="en-US" dirty="0"/>
          </a:p>
        </p:txBody>
      </p:sp>
      <p:pic>
        <p:nvPicPr>
          <p:cNvPr id="7170" name="Picture 2" descr="November 27, 1095: Pope Urban II Orders First Crusade&#10;On this day in 1095, Pope Urban II called for the reclamation of the Holy Land by all Christians in Europe to wage war against Muslim occupancy, giving rise to the Crusades. Pope Urban II delivered this influential sermon at the Council of Clermont in France, inciting the first of seven major, brutal military campaigns fought over the next two centuries.&#10;Check out FRONTLINE’s “Apocalypticism Explained” for an interview featuring Norman Cohn, a fellow of the British Academy, who reveals how the Crusades began.&#10;Image: Painting of Pope Urban II Preaching the First Crusade in the Square of Clermont (Francesco Hayez/Wikimedia Commons).&#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459036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0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Crusade</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a:t>The </a:t>
            </a:r>
            <a:r>
              <a:rPr lang="en-US" b="1" i="1" dirty="0"/>
              <a:t>Crusades</a:t>
            </a:r>
            <a:r>
              <a:rPr lang="en-US" dirty="0"/>
              <a:t> </a:t>
            </a:r>
            <a:r>
              <a:rPr lang="en-US" dirty="0" smtClean="0"/>
              <a:t> were </a:t>
            </a:r>
            <a:r>
              <a:rPr lang="en-US" dirty="0"/>
              <a:t>military campaigns </a:t>
            </a:r>
            <a:r>
              <a:rPr lang="en-US" dirty="0" smtClean="0"/>
              <a:t>or </a:t>
            </a:r>
            <a:r>
              <a:rPr lang="en-US" b="1" dirty="0" smtClean="0"/>
              <a:t>Holy Wars </a:t>
            </a:r>
            <a:r>
              <a:rPr lang="en-US" dirty="0" smtClean="0"/>
              <a:t>sanctioned </a:t>
            </a:r>
            <a:r>
              <a:rPr lang="en-US" dirty="0"/>
              <a:t>by the </a:t>
            </a:r>
            <a:r>
              <a:rPr lang="en-US" dirty="0" smtClean="0"/>
              <a:t>Roman Catholic Church. </a:t>
            </a:r>
          </a:p>
          <a:p>
            <a:r>
              <a:rPr lang="en-US" dirty="0"/>
              <a:t>T</a:t>
            </a:r>
            <a:r>
              <a:rPr lang="en-US" dirty="0" smtClean="0"/>
              <a:t>he </a:t>
            </a:r>
            <a:r>
              <a:rPr lang="en-US" dirty="0"/>
              <a:t>first </a:t>
            </a:r>
            <a:r>
              <a:rPr lang="en-US" dirty="0" smtClean="0"/>
              <a:t>crusade tried to restore Christian access to holy places in and near Jerusalem. </a:t>
            </a:r>
            <a:endParaRPr lang="en-US" dirty="0"/>
          </a:p>
        </p:txBody>
      </p:sp>
      <p:pic>
        <p:nvPicPr>
          <p:cNvPr id="8194" name="Picture 2" descr="http://www.kazak.com/wordpress/wp-content/uploads/2012/09/knght-crusa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782" y="685800"/>
            <a:ext cx="420785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tatic.guim.co.uk/sys-images/Admin/BkFill/Default_image_group/2010/2/2/1265122206184/Guillaume-de-Clermont-Def-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291" y="373380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613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Saladin</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Powerful Kurdish leader who led </a:t>
            </a:r>
            <a:r>
              <a:rPr lang="en-US" dirty="0"/>
              <a:t>the Muslim opposition to the </a:t>
            </a:r>
            <a:r>
              <a:rPr lang="en-US" dirty="0" smtClean="0"/>
              <a:t>Crusaders.</a:t>
            </a:r>
          </a:p>
          <a:p>
            <a:r>
              <a:rPr lang="en-US" dirty="0" smtClean="0"/>
              <a:t>He </a:t>
            </a:r>
            <a:r>
              <a:rPr lang="en-US" dirty="0"/>
              <a:t>united and lead the Muslim </a:t>
            </a:r>
            <a:r>
              <a:rPr lang="en-US" dirty="0" smtClean="0"/>
              <a:t>world; recaptured </a:t>
            </a:r>
            <a:r>
              <a:rPr lang="en-US" dirty="0"/>
              <a:t>Jerusalem for the </a:t>
            </a:r>
            <a:r>
              <a:rPr lang="en-US" dirty="0" smtClean="0"/>
              <a:t>Muslims in 1187.</a:t>
            </a:r>
          </a:p>
        </p:txBody>
      </p:sp>
      <p:pic>
        <p:nvPicPr>
          <p:cNvPr id="1026" name="Picture 2" descr="http://www.historylearningsite.co.uk/fileadmin/historyLearningSite/Salad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19200"/>
            <a:ext cx="343677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2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the Lion-Hearted</a:t>
            </a:r>
            <a:endParaRPr lang="en-US" dirty="0"/>
          </a:p>
        </p:txBody>
      </p:sp>
      <p:sp>
        <p:nvSpPr>
          <p:cNvPr id="5" name="Content Placeholder 4"/>
          <p:cNvSpPr>
            <a:spLocks noGrp="1"/>
          </p:cNvSpPr>
          <p:nvPr>
            <p:ph sz="quarter" idx="2"/>
          </p:nvPr>
        </p:nvSpPr>
        <p:spPr>
          <a:xfrm>
            <a:off x="457200" y="1444294"/>
            <a:ext cx="4040188" cy="4804106"/>
          </a:xfrm>
        </p:spPr>
        <p:txBody>
          <a:bodyPr>
            <a:normAutofit fontScale="92500" lnSpcReduction="20000"/>
          </a:bodyPr>
          <a:lstStyle/>
          <a:p>
            <a:r>
              <a:rPr lang="en-US" dirty="0" smtClean="0"/>
              <a:t>The </a:t>
            </a:r>
            <a:r>
              <a:rPr lang="en-US" dirty="0"/>
              <a:t>pope, Gregory VIII, ordered another crusade </a:t>
            </a:r>
            <a:r>
              <a:rPr lang="en-US" dirty="0" smtClean="0"/>
              <a:t>to </a:t>
            </a:r>
            <a:r>
              <a:rPr lang="en-US" dirty="0"/>
              <a:t>regain the Holy City for the </a:t>
            </a:r>
            <a:r>
              <a:rPr lang="en-US" dirty="0" smtClean="0"/>
              <a:t>Christians after Saladin’s victory. </a:t>
            </a:r>
            <a:r>
              <a:rPr lang="en-US" dirty="0"/>
              <a:t>This was the start of the Third Crusade. </a:t>
            </a:r>
            <a:endParaRPr lang="en-US" dirty="0" smtClean="0"/>
          </a:p>
          <a:p>
            <a:r>
              <a:rPr lang="en-US" dirty="0" smtClean="0"/>
              <a:t>It </a:t>
            </a:r>
            <a:r>
              <a:rPr lang="en-US" dirty="0"/>
              <a:t>was </a:t>
            </a:r>
            <a:r>
              <a:rPr lang="en-US" dirty="0" smtClean="0"/>
              <a:t>initially led </a:t>
            </a:r>
            <a:r>
              <a:rPr lang="en-US" dirty="0"/>
              <a:t>by Richard I (Richard the </a:t>
            </a:r>
            <a:r>
              <a:rPr lang="en-US" dirty="0" smtClean="0"/>
              <a:t>Lion-Hearted), </a:t>
            </a:r>
            <a:r>
              <a:rPr lang="en-US" dirty="0"/>
              <a:t>Emperor Frederick Barbarossa of Germany and King Philip II of </a:t>
            </a:r>
            <a:r>
              <a:rPr lang="en-US" dirty="0" smtClean="0"/>
              <a:t>France; eventually only Richard I remained.</a:t>
            </a:r>
          </a:p>
          <a:p>
            <a:r>
              <a:rPr lang="en-US" dirty="0" smtClean="0"/>
              <a:t>Crusade lasted </a:t>
            </a:r>
            <a:r>
              <a:rPr lang="en-US" dirty="0"/>
              <a:t>from 1189 to </a:t>
            </a:r>
            <a:r>
              <a:rPr lang="en-US" dirty="0" smtClean="0"/>
              <a:t>1192; Richard 1 and Saladin signed truce. </a:t>
            </a:r>
            <a:endParaRPr lang="en-US" dirty="0"/>
          </a:p>
        </p:txBody>
      </p:sp>
      <p:pic>
        <p:nvPicPr>
          <p:cNvPr id="2054" name="Picture 6" descr="http://www.angus-donald.com/wp-content/uploads/crusades.jpg"/>
          <p:cNvPicPr>
            <a:picLocks noChangeAspect="1" noChangeArrowheads="1"/>
          </p:cNvPicPr>
          <p:nvPr/>
        </p:nvPicPr>
        <p:blipFill rotWithShape="1">
          <a:blip r:embed="rId2">
            <a:extLst>
              <a:ext uri="{28A0092B-C50C-407E-A947-70E740481C1C}">
                <a14:useLocalDpi xmlns:a14="http://schemas.microsoft.com/office/drawing/2010/main" val="0"/>
              </a:ext>
            </a:extLst>
          </a:blip>
          <a:srcRect r="13475"/>
          <a:stretch/>
        </p:blipFill>
        <p:spPr bwMode="auto">
          <a:xfrm>
            <a:off x="5521036" y="3846353"/>
            <a:ext cx="2902527" cy="2629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ing Richard I The Lion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12273"/>
            <a:ext cx="20574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07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Reconquista</a:t>
            </a:r>
            <a:endParaRPr lang="en-US" dirty="0"/>
          </a:p>
        </p:txBody>
      </p:sp>
      <p:sp>
        <p:nvSpPr>
          <p:cNvPr id="7" name="Text Placeholder 6"/>
          <p:cNvSpPr>
            <a:spLocks noGrp="1"/>
          </p:cNvSpPr>
          <p:nvPr>
            <p:ph type="body" idx="1"/>
          </p:nvPr>
        </p:nvSpPr>
        <p:spPr>
          <a:xfrm>
            <a:off x="609600" y="5410200"/>
            <a:ext cx="3887788" cy="1219200"/>
          </a:xfrm>
        </p:spPr>
        <p:txBody>
          <a:bodyPr>
            <a:normAutofit/>
          </a:bodyPr>
          <a:lstStyle/>
          <a:p>
            <a:r>
              <a:rPr lang="en-US" sz="1600" b="1" dirty="0" smtClean="0"/>
              <a:t>TOP: </a:t>
            </a:r>
            <a:r>
              <a:rPr lang="en-US" sz="1600" b="1" dirty="0"/>
              <a:t>The division of the land before Granada was </a:t>
            </a:r>
            <a:r>
              <a:rPr lang="en-US" sz="1600" b="1" dirty="0" smtClean="0"/>
              <a:t>retaken.</a:t>
            </a:r>
          </a:p>
          <a:p>
            <a:r>
              <a:rPr lang="en-US" sz="1600" b="1" dirty="0" smtClean="0"/>
              <a:t>BOTTOM: </a:t>
            </a:r>
            <a:r>
              <a:rPr lang="en-US" sz="1600" b="1" dirty="0"/>
              <a:t>The Moors surrendering to Ferdinand and </a:t>
            </a:r>
            <a:r>
              <a:rPr lang="en-US" sz="1600" b="1" dirty="0" smtClean="0"/>
              <a:t>Isabella.</a:t>
            </a:r>
            <a:endParaRPr lang="en-US" sz="1600" b="1" dirty="0"/>
          </a:p>
        </p:txBody>
      </p:sp>
      <p:sp>
        <p:nvSpPr>
          <p:cNvPr id="5" name="Content Placeholder 4"/>
          <p:cNvSpPr>
            <a:spLocks noGrp="1"/>
          </p:cNvSpPr>
          <p:nvPr>
            <p:ph sz="quarter" idx="2"/>
          </p:nvPr>
        </p:nvSpPr>
        <p:spPr/>
        <p:txBody>
          <a:bodyPr>
            <a:normAutofit fontScale="92500" lnSpcReduction="10000"/>
          </a:bodyPr>
          <a:lstStyle/>
          <a:p>
            <a:r>
              <a:rPr lang="en-US" dirty="0"/>
              <a:t>The Reconquista is the name given to a long series of wars and battles between the Christian Kingdoms and the Muslim Moors </a:t>
            </a:r>
            <a:endParaRPr lang="en-US" dirty="0" smtClean="0"/>
          </a:p>
          <a:p>
            <a:r>
              <a:rPr lang="en-US" dirty="0" smtClean="0"/>
              <a:t>Battled for </a:t>
            </a:r>
            <a:r>
              <a:rPr lang="en-US" dirty="0"/>
              <a:t>control of the Iberian </a:t>
            </a:r>
            <a:r>
              <a:rPr lang="en-US" dirty="0" smtClean="0"/>
              <a:t>Peninsula (Large part of Spain and Portugal today). </a:t>
            </a:r>
          </a:p>
          <a:p>
            <a:r>
              <a:rPr lang="en-US" dirty="0" smtClean="0"/>
              <a:t>It </a:t>
            </a:r>
            <a:r>
              <a:rPr lang="en-US" dirty="0"/>
              <a:t>lasted </a:t>
            </a:r>
            <a:r>
              <a:rPr lang="en-US" dirty="0" smtClean="0"/>
              <a:t>from </a:t>
            </a:r>
            <a:r>
              <a:rPr lang="en-US" dirty="0"/>
              <a:t>718 to 1492. </a:t>
            </a:r>
          </a:p>
        </p:txBody>
      </p:sp>
      <p:pic>
        <p:nvPicPr>
          <p:cNvPr id="3074" name="Picture 2" descr="http://www.ducksters.com/history/middle_ages/reconqui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217" y="424116"/>
            <a:ext cx="3938447" cy="35382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ucksters.com/history/middle_ages/reconquista_moors_surrender_grana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291" y="4191000"/>
            <a:ext cx="394537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5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Europe Invaded</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85000" lnSpcReduction="10000"/>
          </a:bodyPr>
          <a:lstStyle/>
          <a:p>
            <a:r>
              <a:rPr lang="en-US" dirty="0" smtClean="0"/>
              <a:t>Disruption of Trade</a:t>
            </a:r>
          </a:p>
          <a:p>
            <a:pPr lvl="1"/>
            <a:r>
              <a:rPr lang="en-US" dirty="0" smtClean="0"/>
              <a:t>Invasions cause businesses to collapse</a:t>
            </a:r>
          </a:p>
          <a:p>
            <a:r>
              <a:rPr lang="en-US" dirty="0" smtClean="0"/>
              <a:t>Downfall of Cities</a:t>
            </a:r>
          </a:p>
          <a:p>
            <a:pPr lvl="1"/>
            <a:r>
              <a:rPr lang="en-US" dirty="0" smtClean="0"/>
              <a:t>Abandoned as centers of administration</a:t>
            </a:r>
          </a:p>
          <a:p>
            <a:r>
              <a:rPr lang="en-US" dirty="0" smtClean="0"/>
              <a:t>Population Shifts</a:t>
            </a:r>
          </a:p>
          <a:p>
            <a:pPr lvl="1"/>
            <a:r>
              <a:rPr lang="en-US" dirty="0" smtClean="0"/>
              <a:t>Nobles retreat to rural areas; cities without leadership</a:t>
            </a:r>
          </a:p>
          <a:p>
            <a:r>
              <a:rPr lang="en-US" dirty="0" smtClean="0"/>
              <a:t>Decline of Learning</a:t>
            </a:r>
          </a:p>
          <a:p>
            <a:pPr lvl="1"/>
            <a:r>
              <a:rPr lang="en-US" dirty="0" smtClean="0"/>
              <a:t>Invaders couldn’t read or write; Greek language almost lost</a:t>
            </a:r>
          </a:p>
          <a:p>
            <a:r>
              <a:rPr lang="en-US" dirty="0" smtClean="0"/>
              <a:t>Loss of Common Language</a:t>
            </a:r>
          </a:p>
          <a:p>
            <a:pPr lvl="1"/>
            <a:r>
              <a:rPr lang="en-US" dirty="0" smtClean="0"/>
              <a:t>Latin not widely understood</a:t>
            </a:r>
            <a:endParaRPr lang="en-US" dirty="0"/>
          </a:p>
        </p:txBody>
      </p:sp>
      <p:pic>
        <p:nvPicPr>
          <p:cNvPr id="8194" name="Picture 2" descr="http://crabberworldhistory.wikispaces.com/file/view/high_middle_ages.jpg/180280913/high_middle_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38195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437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Inquisition</a:t>
            </a:r>
            <a:endParaRPr lang="en-US" dirty="0"/>
          </a:p>
        </p:txBody>
      </p:sp>
      <p:sp>
        <p:nvSpPr>
          <p:cNvPr id="5" name="Content Placeholder 4"/>
          <p:cNvSpPr>
            <a:spLocks noGrp="1"/>
          </p:cNvSpPr>
          <p:nvPr>
            <p:ph sz="quarter" idx="2"/>
          </p:nvPr>
        </p:nvSpPr>
        <p:spPr>
          <a:xfrm>
            <a:off x="457200" y="1444294"/>
            <a:ext cx="4040188" cy="4804106"/>
          </a:xfrm>
        </p:spPr>
        <p:txBody>
          <a:bodyPr>
            <a:normAutofit lnSpcReduction="10000"/>
          </a:bodyPr>
          <a:lstStyle/>
          <a:p>
            <a:r>
              <a:rPr lang="en-US" dirty="0"/>
              <a:t>A</a:t>
            </a:r>
            <a:r>
              <a:rPr lang="en-US" dirty="0" smtClean="0"/>
              <a:t>n </a:t>
            </a:r>
            <a:r>
              <a:rPr lang="en-US" dirty="0"/>
              <a:t>organization in the Roman Catholic Church </a:t>
            </a:r>
            <a:r>
              <a:rPr lang="en-US" dirty="0" smtClean="0"/>
              <a:t>that </a:t>
            </a:r>
            <a:r>
              <a:rPr lang="en-US" dirty="0"/>
              <a:t>was responsible for finding and punishing </a:t>
            </a:r>
            <a:r>
              <a:rPr lang="en-US" dirty="0" smtClean="0"/>
              <a:t>heretics (people </a:t>
            </a:r>
            <a:r>
              <a:rPr lang="en-US" dirty="0"/>
              <a:t>who did not accept its beliefs and </a:t>
            </a:r>
            <a:r>
              <a:rPr lang="en-US" dirty="0" smtClean="0"/>
              <a:t>practices).</a:t>
            </a:r>
          </a:p>
          <a:p>
            <a:r>
              <a:rPr lang="en-US" dirty="0" smtClean="0"/>
              <a:t>Targeted Jews and Muslims.</a:t>
            </a:r>
          </a:p>
          <a:p>
            <a:r>
              <a:rPr lang="en-US" dirty="0"/>
              <a:t>I</a:t>
            </a:r>
            <a:r>
              <a:rPr lang="en-US" dirty="0" smtClean="0"/>
              <a:t>nvolved torture, and if found guilty, burned at a stake. </a:t>
            </a:r>
            <a:endParaRPr lang="en-US" dirty="0"/>
          </a:p>
        </p:txBody>
      </p:sp>
      <p:pic>
        <p:nvPicPr>
          <p:cNvPr id="4098" name="Picture 2" descr="http://4.bp.blogspot.com/_9ks36c549BI/Sfi0jpFjVHI/AAAAAAAAA84/zlNaRQoVYzc/s400/Waterboarding+Middle+Ages.jpg"/>
          <p:cNvPicPr>
            <a:picLocks noChangeAspect="1" noChangeArrowheads="1"/>
          </p:cNvPicPr>
          <p:nvPr/>
        </p:nvPicPr>
        <p:blipFill rotWithShape="1">
          <a:blip r:embed="rId2">
            <a:extLst>
              <a:ext uri="{28A0092B-C50C-407E-A947-70E740481C1C}">
                <a14:useLocalDpi xmlns:a14="http://schemas.microsoft.com/office/drawing/2010/main" val="0"/>
              </a:ext>
            </a:extLst>
          </a:blip>
          <a:srcRect r="13423"/>
          <a:stretch/>
        </p:blipFill>
        <p:spPr bwMode="auto">
          <a:xfrm>
            <a:off x="5562600" y="304798"/>
            <a:ext cx="2667000" cy="25568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thumb/4/45/Pedro_Berruguete_Saint_Dominic_Presiding_over_an_Auto-da-fe_1495.jpg/220px-Pedro_Berruguete_Saint_Dominic_Presiding_over_an_Auto-da-fe_14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3041073"/>
            <a:ext cx="2133600" cy="344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574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Changes in Medieval Society</a:t>
            </a:r>
            <a:endParaRPr lang="en-US" dirty="0"/>
          </a:p>
        </p:txBody>
      </p:sp>
      <p:sp>
        <p:nvSpPr>
          <p:cNvPr id="3" name="Subtitle 2"/>
          <p:cNvSpPr>
            <a:spLocks noGrp="1"/>
          </p:cNvSpPr>
          <p:nvPr>
            <p:ph type="subTitle" idx="1"/>
          </p:nvPr>
        </p:nvSpPr>
        <p:spPr/>
        <p:txBody>
          <a:bodyPr/>
          <a:lstStyle/>
          <a:p>
            <a:r>
              <a:rPr lang="en-US" dirty="0" smtClean="0"/>
              <a:t>Chapter 14, Section 2</a:t>
            </a:r>
            <a:endParaRPr lang="en-US" dirty="0"/>
          </a:p>
        </p:txBody>
      </p:sp>
    </p:spTree>
    <p:extLst>
      <p:ext uri="{BB962C8B-B14F-4D97-AF65-F5344CB8AC3E}">
        <p14:creationId xmlns:p14="http://schemas.microsoft.com/office/powerpoint/2010/main" val="2543614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Three-field system</a:t>
            </a:r>
            <a:endParaRPr lang="en-US" dirty="0"/>
          </a:p>
        </p:txBody>
      </p:sp>
      <p:sp>
        <p:nvSpPr>
          <p:cNvPr id="6" name="Content Placeholder 5"/>
          <p:cNvSpPr>
            <a:spLocks noGrp="1"/>
          </p:cNvSpPr>
          <p:nvPr>
            <p:ph sz="quarter" idx="2"/>
          </p:nvPr>
        </p:nvSpPr>
        <p:spPr>
          <a:xfrm>
            <a:off x="457200" y="1444294"/>
            <a:ext cx="4040188" cy="4727906"/>
          </a:xfrm>
        </p:spPr>
        <p:txBody>
          <a:bodyPr>
            <a:normAutofit fontScale="92500"/>
          </a:bodyPr>
          <a:lstStyle/>
          <a:p>
            <a:r>
              <a:rPr lang="en-US" dirty="0"/>
              <a:t>A</a:t>
            </a:r>
            <a:r>
              <a:rPr lang="en-US" dirty="0" smtClean="0"/>
              <a:t> </a:t>
            </a:r>
            <a:r>
              <a:rPr lang="en-US" dirty="0"/>
              <a:t>system of land cultivation under which the common land is divided into three parts of which one or two in rotation lie fallow in each year and the rest are </a:t>
            </a:r>
            <a:r>
              <a:rPr lang="en-US" dirty="0" smtClean="0"/>
              <a:t>cultivated.</a:t>
            </a:r>
          </a:p>
          <a:p>
            <a:r>
              <a:rPr lang="en-US" dirty="0" smtClean="0"/>
              <a:t>Increased food production; people were healthier because they could eat more and population expanded. </a:t>
            </a:r>
            <a:endParaRPr lang="en-US" dirty="0"/>
          </a:p>
        </p:txBody>
      </p:sp>
      <p:pic>
        <p:nvPicPr>
          <p:cNvPr id="5122" name="Picture 2" descr="http://upload.wikimedia.org/wikipedia/commons/1/1b/Crescenzi_calend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708" y="1905000"/>
            <a:ext cx="431979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35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Guild</a:t>
            </a:r>
            <a:endParaRPr lang="en-US" dirty="0"/>
          </a:p>
        </p:txBody>
      </p:sp>
      <p:sp>
        <p:nvSpPr>
          <p:cNvPr id="5" name="Content Placeholder 4"/>
          <p:cNvSpPr>
            <a:spLocks noGrp="1"/>
          </p:cNvSpPr>
          <p:nvPr>
            <p:ph sz="quarter" idx="2"/>
          </p:nvPr>
        </p:nvSpPr>
        <p:spPr>
          <a:xfrm>
            <a:off x="457200" y="1444294"/>
            <a:ext cx="4040188" cy="4740511"/>
          </a:xfrm>
        </p:spPr>
        <p:txBody>
          <a:bodyPr>
            <a:normAutofit fontScale="92500"/>
          </a:bodyPr>
          <a:lstStyle/>
          <a:p>
            <a:r>
              <a:rPr lang="en-US" dirty="0" smtClean="0"/>
              <a:t>Organization of individuals in the same business / occupation.</a:t>
            </a:r>
          </a:p>
          <a:p>
            <a:r>
              <a:rPr lang="en-US" dirty="0" smtClean="0"/>
              <a:t>Goal to improve economic and social conditions for members. </a:t>
            </a:r>
          </a:p>
          <a:p>
            <a:r>
              <a:rPr lang="en-US" dirty="0" smtClean="0"/>
              <a:t>Merchants formed first guild to control trading prices and reduce losses. </a:t>
            </a:r>
          </a:p>
          <a:p>
            <a:r>
              <a:rPr lang="en-US" dirty="0" smtClean="0"/>
              <a:t>Guilds later set standards for quality of work, wages and working conditions. </a:t>
            </a:r>
            <a:endParaRPr lang="en-US" dirty="0"/>
          </a:p>
        </p:txBody>
      </p:sp>
      <p:pic>
        <p:nvPicPr>
          <p:cNvPr id="6146" name="Picture 2" descr="http://s1.hubimg.com/u/1860880_f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1000"/>
            <a:ext cx="31623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d/d6/Apprenticesh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789218"/>
            <a:ext cx="3276600" cy="239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762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Revolution</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85000" lnSpcReduction="10000"/>
          </a:bodyPr>
          <a:lstStyle/>
          <a:p>
            <a:r>
              <a:rPr lang="en-US" dirty="0" smtClean="0"/>
              <a:t>Expanded agriculture and trade changed way business was done; led to </a:t>
            </a:r>
            <a:r>
              <a:rPr lang="en-US" dirty="0"/>
              <a:t>C</a:t>
            </a:r>
            <a:r>
              <a:rPr lang="en-US" dirty="0" smtClean="0"/>
              <a:t>ommercial </a:t>
            </a:r>
            <a:r>
              <a:rPr lang="en-US" dirty="0"/>
              <a:t>R</a:t>
            </a:r>
            <a:r>
              <a:rPr lang="en-US" dirty="0" smtClean="0"/>
              <a:t>evolution. </a:t>
            </a:r>
          </a:p>
          <a:p>
            <a:r>
              <a:rPr lang="en-US" dirty="0" smtClean="0"/>
              <a:t>No longer produced everything on self-sufficient manor.</a:t>
            </a:r>
          </a:p>
          <a:p>
            <a:r>
              <a:rPr lang="en-US" dirty="0" smtClean="0"/>
              <a:t>Fairs were set up to encourage trade of cloth, food (bacon, salt, honey, cheese, wine), leather goods, knives and ropes.  </a:t>
            </a:r>
          </a:p>
          <a:p>
            <a:r>
              <a:rPr lang="en-US" dirty="0" smtClean="0"/>
              <a:t>Goods from foreign countries became available. </a:t>
            </a:r>
          </a:p>
          <a:p>
            <a:r>
              <a:rPr lang="en-US" dirty="0" smtClean="0"/>
              <a:t>Business and banking services developed. </a:t>
            </a:r>
          </a:p>
          <a:p>
            <a:endParaRPr lang="en-US" dirty="0" smtClean="0"/>
          </a:p>
          <a:p>
            <a:endParaRPr lang="en-US" dirty="0" smtClean="0"/>
          </a:p>
          <a:p>
            <a:endParaRPr lang="en-US" dirty="0"/>
          </a:p>
        </p:txBody>
      </p:sp>
      <p:pic>
        <p:nvPicPr>
          <p:cNvPr id="9218" name="Picture 2" descr="http://www.historiasiglo20.org/MEC-BC/images/medieval_fa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318" y="2057400"/>
            <a:ext cx="438764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75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Burgher</a:t>
            </a:r>
            <a:endParaRPr lang="en-US" dirty="0"/>
          </a:p>
        </p:txBody>
      </p:sp>
      <p:sp>
        <p:nvSpPr>
          <p:cNvPr id="5" name="Content Placeholder 4"/>
          <p:cNvSpPr>
            <a:spLocks noGrp="1"/>
          </p:cNvSpPr>
          <p:nvPr>
            <p:ph sz="quarter" idx="2"/>
          </p:nvPr>
        </p:nvSpPr>
        <p:spPr/>
        <p:txBody>
          <a:bodyPr>
            <a:normAutofit fontScale="92500" lnSpcReduction="10000"/>
          </a:bodyPr>
          <a:lstStyle/>
          <a:p>
            <a:r>
              <a:rPr lang="en-US" dirty="0"/>
              <a:t>A citizen of a borough or </a:t>
            </a:r>
            <a:r>
              <a:rPr lang="en-US" dirty="0" smtClean="0"/>
              <a:t>town, usually belonging </a:t>
            </a:r>
            <a:r>
              <a:rPr lang="en-US" dirty="0"/>
              <a:t>to the middle </a:t>
            </a:r>
            <a:r>
              <a:rPr lang="en-US" dirty="0" smtClean="0"/>
              <a:t>class. </a:t>
            </a:r>
          </a:p>
          <a:p>
            <a:r>
              <a:rPr lang="en-US" dirty="0" smtClean="0"/>
              <a:t>Did not fit in traditional order; resented interference from feudal lords. </a:t>
            </a:r>
          </a:p>
          <a:p>
            <a:r>
              <a:rPr lang="en-US" dirty="0" smtClean="0"/>
              <a:t>Organized themselves into groups and demanded certain rights, e.g. right to govern a town. </a:t>
            </a:r>
            <a:endParaRPr lang="en-US" dirty="0"/>
          </a:p>
        </p:txBody>
      </p:sp>
      <p:pic>
        <p:nvPicPr>
          <p:cNvPr id="10242" name="Picture 2" descr="http://4.bp.blogspot.com/_6-97fCRS_-M/S-N1LaodcXI/AAAAAAAAAQA/oednbVJGOnw/s1600/Medieval_peasant_meal.jpg"/>
          <p:cNvPicPr>
            <a:picLocks noChangeAspect="1" noChangeArrowheads="1"/>
          </p:cNvPicPr>
          <p:nvPr/>
        </p:nvPicPr>
        <p:blipFill rotWithShape="1">
          <a:blip r:embed="rId2">
            <a:extLst>
              <a:ext uri="{28A0092B-C50C-407E-A947-70E740481C1C}">
                <a14:useLocalDpi xmlns:a14="http://schemas.microsoft.com/office/drawing/2010/main" val="0"/>
              </a:ext>
            </a:extLst>
          </a:blip>
          <a:srcRect l="4369" t="2216" r="6961" b="2657"/>
          <a:stretch/>
        </p:blipFill>
        <p:spPr bwMode="auto">
          <a:xfrm>
            <a:off x="5181600" y="685800"/>
            <a:ext cx="3200400" cy="564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63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Vernacular</a:t>
            </a:r>
            <a:endParaRPr lang="en-US" dirty="0"/>
          </a:p>
        </p:txBody>
      </p:sp>
      <p:sp>
        <p:nvSpPr>
          <p:cNvPr id="5" name="Content Placeholder 4"/>
          <p:cNvSpPr>
            <a:spLocks noGrp="1"/>
          </p:cNvSpPr>
          <p:nvPr>
            <p:ph sz="quarter" idx="2"/>
          </p:nvPr>
        </p:nvSpPr>
        <p:spPr>
          <a:xfrm>
            <a:off x="457200" y="1444294"/>
            <a:ext cx="4040188" cy="4804106"/>
          </a:xfrm>
        </p:spPr>
        <p:txBody>
          <a:bodyPr/>
          <a:lstStyle/>
          <a:p>
            <a:r>
              <a:rPr lang="en-US" dirty="0"/>
              <a:t>T</a:t>
            </a:r>
            <a:r>
              <a:rPr lang="en-US" dirty="0" smtClean="0"/>
              <a:t>he </a:t>
            </a:r>
            <a:r>
              <a:rPr lang="en-US" dirty="0"/>
              <a:t>language or dialect spoken by the ordinary people in a particular country or </a:t>
            </a:r>
            <a:r>
              <a:rPr lang="en-US" dirty="0" smtClean="0"/>
              <a:t>region</a:t>
            </a:r>
          </a:p>
          <a:p>
            <a:r>
              <a:rPr lang="en-US" dirty="0" smtClean="0"/>
              <a:t>Different from main or official language; Shakespeare wrote his plays in vernacular spoken by ordinary people on the street. </a:t>
            </a:r>
            <a:endParaRPr lang="en-US" dirty="0"/>
          </a:p>
        </p:txBody>
      </p:sp>
      <p:pic>
        <p:nvPicPr>
          <p:cNvPr id="11266" name="Picture 2" descr="gregorian_chant3.14.14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65563"/>
            <a:ext cx="3776434" cy="373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50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Aquinas</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lnSpcReduction="10000"/>
          </a:bodyPr>
          <a:lstStyle/>
          <a:p>
            <a:r>
              <a:rPr lang="en-US" dirty="0" smtClean="0"/>
              <a:t>The </a:t>
            </a:r>
            <a:r>
              <a:rPr lang="en-US" i="1" dirty="0" smtClean="0"/>
              <a:t>Summary of Theology</a:t>
            </a:r>
            <a:r>
              <a:rPr lang="en-US" dirty="0" smtClean="0"/>
              <a:t> is considered to be Thomas Aquinas’ masterwork. </a:t>
            </a:r>
          </a:p>
          <a:p>
            <a:r>
              <a:rPr lang="en-US" dirty="0" smtClean="0"/>
              <a:t>Combined </a:t>
            </a:r>
            <a:r>
              <a:rPr lang="en-US" dirty="0"/>
              <a:t>the theological principles of faith with the </a:t>
            </a:r>
            <a:r>
              <a:rPr lang="en-US" dirty="0" smtClean="0"/>
              <a:t>philosophical principles </a:t>
            </a:r>
            <a:r>
              <a:rPr lang="en-US" dirty="0"/>
              <a:t>of </a:t>
            </a:r>
            <a:r>
              <a:rPr lang="en-US" dirty="0" smtClean="0"/>
              <a:t>reason to prove the existence of God. </a:t>
            </a:r>
          </a:p>
          <a:p>
            <a:r>
              <a:rPr lang="en-US" dirty="0" smtClean="0"/>
              <a:t>Aquinas promoted </a:t>
            </a:r>
            <a:r>
              <a:rPr lang="en-US" dirty="0"/>
              <a:t>the literal reading of </a:t>
            </a:r>
            <a:r>
              <a:rPr lang="en-US" dirty="0" smtClean="0"/>
              <a:t>Scripture</a:t>
            </a:r>
            <a:r>
              <a:rPr lang="en-US" dirty="0"/>
              <a:t> </a:t>
            </a:r>
            <a:r>
              <a:rPr lang="en-US" dirty="0" smtClean="0"/>
              <a:t>(not allegorical interpretation).</a:t>
            </a:r>
          </a:p>
        </p:txBody>
      </p:sp>
      <p:pic>
        <p:nvPicPr>
          <p:cNvPr id="1026" name="Picture 2" descr="http://www.s9.com/images/portraits/1109_Aquinas-Thoma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339926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805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Scholastics</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Men who met at universities and used their knowledge of Aristotle to debate issues of their time.</a:t>
            </a:r>
          </a:p>
          <a:p>
            <a:r>
              <a:rPr lang="en-US" dirty="0" smtClean="0"/>
              <a:t>Teachings on law and government influenced Western Europeans; began development of democratic institutions and traditions. </a:t>
            </a:r>
            <a:endParaRPr lang="en-US" dirty="0"/>
          </a:p>
        </p:txBody>
      </p:sp>
      <p:pic>
        <p:nvPicPr>
          <p:cNvPr id="2050" name="Picture 2" descr="http://www.spanisharts.info/pictures/zurbaran/apoteosissantotomasaqui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371600"/>
            <a:ext cx="3491343" cy="447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756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England and France Develop</a:t>
            </a:r>
            <a:endParaRPr lang="en-US" dirty="0"/>
          </a:p>
        </p:txBody>
      </p:sp>
      <p:sp>
        <p:nvSpPr>
          <p:cNvPr id="3" name="Subtitle 2"/>
          <p:cNvSpPr>
            <a:spLocks noGrp="1"/>
          </p:cNvSpPr>
          <p:nvPr>
            <p:ph type="subTitle" idx="1"/>
          </p:nvPr>
        </p:nvSpPr>
        <p:spPr/>
        <p:txBody>
          <a:bodyPr/>
          <a:lstStyle/>
          <a:p>
            <a:r>
              <a:rPr lang="en-US" dirty="0" smtClean="0"/>
              <a:t>Chapter 14, Section 3</a:t>
            </a:r>
            <a:endParaRPr lang="en-US" dirty="0"/>
          </a:p>
        </p:txBody>
      </p:sp>
    </p:spTree>
    <p:extLst>
      <p:ext uri="{BB962C8B-B14F-4D97-AF65-F5344CB8AC3E}">
        <p14:creationId xmlns:p14="http://schemas.microsoft.com/office/powerpoint/2010/main" val="254361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Germanic Kingdoms</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Small Germanic kingdoms replaced Roman provinces</a:t>
            </a:r>
          </a:p>
          <a:p>
            <a:r>
              <a:rPr lang="en-US" dirty="0" smtClean="0"/>
              <a:t>Concept of government changed – no longer unified society and common law</a:t>
            </a:r>
          </a:p>
          <a:p>
            <a:r>
              <a:rPr lang="en-US" dirty="0" smtClean="0"/>
              <a:t>No loyalty to unknown king; loyalty only to Germanic leader</a:t>
            </a:r>
          </a:p>
        </p:txBody>
      </p:sp>
      <p:pic>
        <p:nvPicPr>
          <p:cNvPr id="7" name="Picture 2" descr="http://upload.wikimedia.org/wikipedia/commons/2/20/A.D._400-600,_Franks_-_025_-_Costumes_of_All_Nations_(18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447800"/>
            <a:ext cx="3659752" cy="443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081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William the Conqueror</a:t>
            </a:r>
            <a:endParaRPr lang="en-US" dirty="0"/>
          </a:p>
        </p:txBody>
      </p:sp>
      <p:sp>
        <p:nvSpPr>
          <p:cNvPr id="6" name="Content Placeholder 5"/>
          <p:cNvSpPr>
            <a:spLocks noGrp="1"/>
          </p:cNvSpPr>
          <p:nvPr>
            <p:ph sz="quarter" idx="2"/>
          </p:nvPr>
        </p:nvSpPr>
        <p:spPr>
          <a:xfrm>
            <a:off x="381000" y="1444294"/>
            <a:ext cx="4267200" cy="4727906"/>
          </a:xfrm>
        </p:spPr>
        <p:txBody>
          <a:bodyPr>
            <a:noAutofit/>
          </a:bodyPr>
          <a:lstStyle/>
          <a:p>
            <a:r>
              <a:rPr lang="en-US" sz="2000" dirty="0" smtClean="0"/>
              <a:t>Was also  </a:t>
            </a:r>
            <a:r>
              <a:rPr lang="en-US" sz="2000" dirty="0"/>
              <a:t>Duke of </a:t>
            </a:r>
            <a:r>
              <a:rPr lang="en-US" sz="2000" dirty="0" smtClean="0"/>
              <a:t>Normandy.</a:t>
            </a:r>
            <a:endParaRPr lang="en-US" sz="2000" dirty="0"/>
          </a:p>
          <a:p>
            <a:r>
              <a:rPr lang="en-US" sz="2000" dirty="0"/>
              <a:t>After the death of William’s cousin Edward, Harold Godwinson claimed the throne of England for himself; William, angered by the betrayal, invaded England to enforce his claim to the throne.</a:t>
            </a:r>
          </a:p>
          <a:p>
            <a:r>
              <a:rPr lang="en-US" sz="2000" dirty="0" smtClean="0"/>
              <a:t>Crowned King of England after </a:t>
            </a:r>
            <a:r>
              <a:rPr lang="en-US" sz="2000" dirty="0"/>
              <a:t>the Battle of Hastings in </a:t>
            </a:r>
            <a:r>
              <a:rPr lang="en-US" sz="2000" dirty="0" smtClean="0"/>
              <a:t>1066.</a:t>
            </a:r>
            <a:endParaRPr lang="en-US" sz="2000" dirty="0"/>
          </a:p>
          <a:p>
            <a:r>
              <a:rPr lang="en-US" sz="2000" dirty="0"/>
              <a:t>Laid groundwork for centralized government in England.</a:t>
            </a:r>
          </a:p>
          <a:p>
            <a:endParaRPr lang="en-US" sz="2000" dirty="0" smtClean="0"/>
          </a:p>
        </p:txBody>
      </p:sp>
      <p:pic>
        <p:nvPicPr>
          <p:cNvPr id="12290" name="Picture 2" descr="http://ichef.bbci.co.uk/arts/yourpaintings/images/paintings/bab/large/es_bab_88055642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173" y="1503218"/>
            <a:ext cx="3404807"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566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II</a:t>
            </a:r>
            <a:endParaRPr lang="en-US" dirty="0"/>
          </a:p>
        </p:txBody>
      </p:sp>
      <p:sp>
        <p:nvSpPr>
          <p:cNvPr id="5" name="Content Placeholder 4"/>
          <p:cNvSpPr>
            <a:spLocks noGrp="1"/>
          </p:cNvSpPr>
          <p:nvPr>
            <p:ph sz="quarter" idx="2"/>
          </p:nvPr>
        </p:nvSpPr>
        <p:spPr/>
        <p:txBody>
          <a:bodyPr/>
          <a:lstStyle/>
          <a:p>
            <a:r>
              <a:rPr lang="en-US" dirty="0" smtClean="0"/>
              <a:t>English king who married Eleanor of Aquitine.</a:t>
            </a:r>
          </a:p>
          <a:p>
            <a:r>
              <a:rPr lang="en-US" dirty="0" smtClean="0"/>
              <a:t>Obtained Aquitine in addition to Normandy; vastly expanded English territory within France.</a:t>
            </a:r>
            <a:endParaRPr lang="en-US" dirty="0"/>
          </a:p>
        </p:txBody>
      </p:sp>
      <p:pic>
        <p:nvPicPr>
          <p:cNvPr id="13314" name="Picture 2" descr="http://upload.wikimedia.org/wikipedia/commons/3/34/Henry_II_of_Engl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618" y="1219200"/>
            <a:ext cx="33909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133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Law</a:t>
            </a:r>
            <a:endParaRPr lang="en-US" dirty="0"/>
          </a:p>
        </p:txBody>
      </p:sp>
      <p:sp>
        <p:nvSpPr>
          <p:cNvPr id="5" name="Content Placeholder 4"/>
          <p:cNvSpPr>
            <a:spLocks noGrp="1"/>
          </p:cNvSpPr>
          <p:nvPr>
            <p:ph sz="quarter" idx="2"/>
          </p:nvPr>
        </p:nvSpPr>
        <p:spPr>
          <a:xfrm>
            <a:off x="457200" y="1444294"/>
            <a:ext cx="4040188" cy="4727906"/>
          </a:xfrm>
        </p:spPr>
        <p:txBody>
          <a:bodyPr>
            <a:normAutofit lnSpcReduction="10000"/>
          </a:bodyPr>
          <a:lstStyle/>
          <a:p>
            <a:r>
              <a:rPr lang="en-US" dirty="0" smtClean="0"/>
              <a:t>Under Henry II justice system improved.</a:t>
            </a:r>
          </a:p>
          <a:p>
            <a:r>
              <a:rPr lang="en-US" dirty="0" smtClean="0"/>
              <a:t>Royal judges sent all across England; held jury trials.</a:t>
            </a:r>
          </a:p>
          <a:p>
            <a:r>
              <a:rPr lang="en-US" dirty="0" smtClean="0"/>
              <a:t>Over years ruling of judges became “common law”.</a:t>
            </a:r>
          </a:p>
          <a:p>
            <a:r>
              <a:rPr lang="en-US" dirty="0" smtClean="0"/>
              <a:t>Common law still basis for law in many English-speaking countries, including USA.</a:t>
            </a:r>
          </a:p>
          <a:p>
            <a:endParaRPr lang="en-US" dirty="0"/>
          </a:p>
        </p:txBody>
      </p:sp>
      <p:pic>
        <p:nvPicPr>
          <p:cNvPr id="14338" name="Picture 2" descr="http://upload.wikimedia.org/wikipedia/commons/f/f3/Pbthey.lawyer.750pix.jpg"/>
          <p:cNvPicPr>
            <a:picLocks noChangeAspect="1" noChangeArrowheads="1"/>
          </p:cNvPicPr>
          <p:nvPr/>
        </p:nvPicPr>
        <p:blipFill rotWithShape="1">
          <a:blip r:embed="rId2">
            <a:extLst>
              <a:ext uri="{28A0092B-C50C-407E-A947-70E740481C1C}">
                <a14:useLocalDpi xmlns:a14="http://schemas.microsoft.com/office/drawing/2010/main" val="0"/>
              </a:ext>
            </a:extLst>
          </a:blip>
          <a:srcRect l="47031"/>
          <a:stretch/>
        </p:blipFill>
        <p:spPr bwMode="auto">
          <a:xfrm>
            <a:off x="4807524" y="1676400"/>
            <a:ext cx="3784023"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70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Magna </a:t>
            </a:r>
            <a:r>
              <a:rPr lang="en-US" dirty="0" err="1" smtClean="0"/>
              <a:t>Carta</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Charter (contract  between King John and nobles declaring all laws should be obeyed by everyone, including the king. </a:t>
            </a:r>
          </a:p>
          <a:p>
            <a:r>
              <a:rPr lang="en-US" dirty="0" smtClean="0"/>
              <a:t>Limited power of the king and guaranteed certain rights for all citizens.</a:t>
            </a:r>
          </a:p>
          <a:p>
            <a:r>
              <a:rPr lang="en-US" dirty="0" smtClean="0"/>
              <a:t>Basis for legal rights in England and USA.</a:t>
            </a:r>
          </a:p>
          <a:p>
            <a:endParaRPr lang="en-US" dirty="0" smtClean="0"/>
          </a:p>
        </p:txBody>
      </p:sp>
      <p:pic>
        <p:nvPicPr>
          <p:cNvPr id="15362" name="Picture 2" descr="http://media.web.britannica.com/eb-media/60/91460-004-27A5BD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219450" cy="486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77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t>
            </a:r>
            <a:endParaRPr lang="en-US" dirty="0"/>
          </a:p>
        </p:txBody>
      </p:sp>
      <p:sp>
        <p:nvSpPr>
          <p:cNvPr id="5" name="Content Placeholder 4"/>
          <p:cNvSpPr>
            <a:spLocks noGrp="1"/>
          </p:cNvSpPr>
          <p:nvPr>
            <p:ph sz="quarter" idx="2"/>
          </p:nvPr>
        </p:nvSpPr>
        <p:spPr>
          <a:xfrm>
            <a:off x="457200" y="1444294"/>
            <a:ext cx="4040188" cy="4804106"/>
          </a:xfrm>
        </p:spPr>
        <p:txBody>
          <a:bodyPr/>
          <a:lstStyle/>
          <a:p>
            <a:r>
              <a:rPr lang="en-US" dirty="0" smtClean="0"/>
              <a:t>Created by Edward I to raise taxes for warfare.</a:t>
            </a:r>
          </a:p>
          <a:p>
            <a:r>
              <a:rPr lang="en-US" dirty="0" smtClean="0"/>
              <a:t>2 burgesses (wealthy property owners) from each borough and two knights from each county served in this legislative group known as </a:t>
            </a:r>
            <a:r>
              <a:rPr lang="en-US" i="1" dirty="0" smtClean="0"/>
              <a:t>parliament</a:t>
            </a:r>
            <a:r>
              <a:rPr lang="en-US" dirty="0" smtClean="0"/>
              <a:t>. </a:t>
            </a:r>
          </a:p>
        </p:txBody>
      </p:sp>
      <p:sp>
        <p:nvSpPr>
          <p:cNvPr id="7" name="AutoShape 10" descr="https://encrypted-tbn2.gstatic.com/images?q=tbn:ANd9GcQXMrk-1iDMiK0tN2KldaBwMD5ALB-QNjtcBo6sOOP4_U0AwipUI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s://encrypted-tbn2.gstatic.com/images?q=tbn:ANd9GcQXMrk-1iDMiK0tN2KldaBwMD5ALB-QNjtcBo6sOOP4_U0AwipUI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https://encrypted-tbn2.gstatic.com/images?q=tbn:ANd9GcQXMrk-1iDMiK0tN2KldaBwMD5ALB-QNjtcBo6sOOP4_U0AwipUI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400" name="Picture 16" descr="http://3.bp.blogspot.com/--lDIplqhBjE/TnfoI2ZGihI/AAAAAAAACaY/Ol8tQ5BOCc8/s400/british_house_of_parliament_sm.jpg"/>
          <p:cNvPicPr>
            <a:picLocks noChangeAspect="1" noChangeArrowheads="1"/>
          </p:cNvPicPr>
          <p:nvPr/>
        </p:nvPicPr>
        <p:blipFill rotWithShape="1">
          <a:blip r:embed="rId2">
            <a:extLst>
              <a:ext uri="{28A0092B-C50C-407E-A947-70E740481C1C}">
                <a14:useLocalDpi xmlns:a14="http://schemas.microsoft.com/office/drawing/2010/main" val="0"/>
              </a:ext>
            </a:extLst>
          </a:blip>
          <a:srcRect b="17966"/>
          <a:stretch/>
        </p:blipFill>
        <p:spPr bwMode="auto">
          <a:xfrm>
            <a:off x="4572000" y="1752600"/>
            <a:ext cx="4183529" cy="262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288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Hugh Capet</a:t>
            </a:r>
            <a:endParaRPr lang="en-US" dirty="0"/>
          </a:p>
        </p:txBody>
      </p:sp>
      <p:sp>
        <p:nvSpPr>
          <p:cNvPr id="5" name="Content Placeholder 4"/>
          <p:cNvSpPr>
            <a:spLocks noGrp="1"/>
          </p:cNvSpPr>
          <p:nvPr>
            <p:ph sz="quarter" idx="2"/>
          </p:nvPr>
        </p:nvSpPr>
        <p:spPr/>
        <p:txBody>
          <a:bodyPr/>
          <a:lstStyle/>
          <a:p>
            <a:r>
              <a:rPr lang="en-US" dirty="0" smtClean="0"/>
              <a:t>After Carolingian Dynasty came to end, Hugh Capet took over small area in France that included Paris.</a:t>
            </a:r>
          </a:p>
          <a:p>
            <a:r>
              <a:rPr lang="en-US" dirty="0" smtClean="0"/>
              <a:t>Began Capetian Dynasty – lasted 300+ years.</a:t>
            </a:r>
            <a:endParaRPr lang="en-US" dirty="0"/>
          </a:p>
        </p:txBody>
      </p:sp>
      <p:pic>
        <p:nvPicPr>
          <p:cNvPr id="18436" name="Picture 4" descr="http://images.fineartamerica.com/images-medium-large/2-hugh-capet-c938-996-gr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99309"/>
            <a:ext cx="3841412"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03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 II</a:t>
            </a:r>
            <a:endParaRPr lang="en-US" dirty="0"/>
          </a:p>
        </p:txBody>
      </p:sp>
      <p:sp>
        <p:nvSpPr>
          <p:cNvPr id="5" name="Content Placeholder 4"/>
          <p:cNvSpPr>
            <a:spLocks noGrp="1"/>
          </p:cNvSpPr>
          <p:nvPr>
            <p:ph sz="quarter" idx="2"/>
          </p:nvPr>
        </p:nvSpPr>
        <p:spPr/>
        <p:txBody>
          <a:bodyPr/>
          <a:lstStyle/>
          <a:p>
            <a:r>
              <a:rPr lang="en-US" dirty="0" smtClean="0"/>
              <a:t>Powerful Capetian – </a:t>
            </a:r>
            <a:r>
              <a:rPr lang="en-US" dirty="0" err="1" smtClean="0"/>
              <a:t>rulled</a:t>
            </a:r>
            <a:r>
              <a:rPr lang="en-US" dirty="0" smtClean="0"/>
              <a:t> 1180 – 1223</a:t>
            </a:r>
          </a:p>
          <a:p>
            <a:r>
              <a:rPr lang="en-US" dirty="0" smtClean="0"/>
              <a:t>Able to seize Normandy from English and extend French territory.</a:t>
            </a:r>
          </a:p>
          <a:p>
            <a:r>
              <a:rPr lang="en-US" dirty="0" smtClean="0"/>
              <a:t>Established central government in France.</a:t>
            </a:r>
            <a:endParaRPr lang="en-US" dirty="0"/>
          </a:p>
        </p:txBody>
      </p:sp>
      <p:pic>
        <p:nvPicPr>
          <p:cNvPr id="17410" name="Picture 2" descr="File:Louis-Félix Amiel-Philippe II dit Philippe-Auguste Roi de France (1165-1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57745"/>
            <a:ext cx="3476625" cy="438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88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Estates-General</a:t>
            </a:r>
            <a:endParaRPr lang="en-US" dirty="0"/>
          </a:p>
        </p:txBody>
      </p:sp>
      <p:sp>
        <p:nvSpPr>
          <p:cNvPr id="5" name="Content Placeholder 4"/>
          <p:cNvSpPr>
            <a:spLocks noGrp="1"/>
          </p:cNvSpPr>
          <p:nvPr>
            <p:ph sz="quarter" idx="2"/>
          </p:nvPr>
        </p:nvSpPr>
        <p:spPr>
          <a:xfrm>
            <a:off x="381000" y="1447800"/>
            <a:ext cx="4114800" cy="4724400"/>
          </a:xfrm>
        </p:spPr>
        <p:txBody>
          <a:bodyPr/>
          <a:lstStyle/>
          <a:p>
            <a:r>
              <a:rPr lang="en-US" dirty="0" smtClean="0"/>
              <a:t>Consisted of:</a:t>
            </a:r>
          </a:p>
          <a:p>
            <a:pPr lvl="1"/>
            <a:r>
              <a:rPr lang="en-US" dirty="0" smtClean="0"/>
              <a:t>Church Leaders (1</a:t>
            </a:r>
            <a:r>
              <a:rPr lang="en-US" baseline="30000" dirty="0" smtClean="0"/>
              <a:t>st</a:t>
            </a:r>
            <a:r>
              <a:rPr lang="en-US" dirty="0"/>
              <a:t> </a:t>
            </a:r>
            <a:r>
              <a:rPr lang="en-US" dirty="0" smtClean="0"/>
              <a:t>Estate)</a:t>
            </a:r>
          </a:p>
          <a:p>
            <a:pPr lvl="1"/>
            <a:r>
              <a:rPr lang="en-US" dirty="0" smtClean="0"/>
              <a:t>Great Lords (2</a:t>
            </a:r>
            <a:r>
              <a:rPr lang="en-US" baseline="30000" dirty="0" smtClean="0"/>
              <a:t>nd</a:t>
            </a:r>
            <a:r>
              <a:rPr lang="en-US" dirty="0" smtClean="0"/>
              <a:t> Estate)</a:t>
            </a:r>
          </a:p>
          <a:p>
            <a:pPr lvl="1"/>
            <a:r>
              <a:rPr lang="en-US" dirty="0" smtClean="0"/>
              <a:t>Commoners (3</a:t>
            </a:r>
            <a:r>
              <a:rPr lang="en-US" baseline="30000" dirty="0" smtClean="0"/>
              <a:t>rd</a:t>
            </a:r>
            <a:r>
              <a:rPr lang="en-US" dirty="0" smtClean="0"/>
              <a:t> Estate)</a:t>
            </a:r>
          </a:p>
          <a:p>
            <a:r>
              <a:rPr lang="en-US" dirty="0" smtClean="0"/>
              <a:t>Eventually played huge role in overthrowing French monarchy during French Revolution</a:t>
            </a:r>
          </a:p>
          <a:p>
            <a:endParaRPr lang="en-US" dirty="0" smtClean="0"/>
          </a:p>
          <a:p>
            <a:pPr lvl="1"/>
            <a:endParaRPr lang="en-US" dirty="0" smtClean="0"/>
          </a:p>
          <a:p>
            <a:pPr lvl="1"/>
            <a:endParaRPr lang="en-US" dirty="0"/>
          </a:p>
        </p:txBody>
      </p:sp>
      <p:pic>
        <p:nvPicPr>
          <p:cNvPr id="19458" name="Picture 2" descr="http://www.daijiworld.com/images1/afrench_07140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300" y="1676400"/>
            <a:ext cx="4295186" cy="322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27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The Hundred Years’ War and the Plague</a:t>
            </a:r>
            <a:endParaRPr lang="en-US" dirty="0"/>
          </a:p>
        </p:txBody>
      </p:sp>
      <p:sp>
        <p:nvSpPr>
          <p:cNvPr id="3" name="Subtitle 2"/>
          <p:cNvSpPr>
            <a:spLocks noGrp="1"/>
          </p:cNvSpPr>
          <p:nvPr>
            <p:ph type="subTitle" idx="1"/>
          </p:nvPr>
        </p:nvSpPr>
        <p:spPr/>
        <p:txBody>
          <a:bodyPr/>
          <a:lstStyle/>
          <a:p>
            <a:r>
              <a:rPr lang="en-US" dirty="0" smtClean="0"/>
              <a:t>Chapter 14, Section 4</a:t>
            </a:r>
            <a:endParaRPr lang="en-US" dirty="0"/>
          </a:p>
        </p:txBody>
      </p:sp>
    </p:spTree>
    <p:extLst>
      <p:ext uri="{BB962C8B-B14F-4D97-AF65-F5344CB8AC3E}">
        <p14:creationId xmlns:p14="http://schemas.microsoft.com/office/powerpoint/2010/main" val="2543614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Avignon</a:t>
            </a:r>
            <a:endParaRPr lang="en-US" dirty="0"/>
          </a:p>
        </p:txBody>
      </p:sp>
      <p:sp>
        <p:nvSpPr>
          <p:cNvPr id="6" name="Content Placeholder 5"/>
          <p:cNvSpPr>
            <a:spLocks noGrp="1"/>
          </p:cNvSpPr>
          <p:nvPr>
            <p:ph sz="quarter" idx="2"/>
          </p:nvPr>
        </p:nvSpPr>
        <p:spPr/>
        <p:txBody>
          <a:bodyPr/>
          <a:lstStyle/>
          <a:p>
            <a:r>
              <a:rPr lang="en-US" dirty="0" smtClean="0"/>
              <a:t>Pope Clement V moved from Rome to Avignon; popes lived there following 67 years. </a:t>
            </a:r>
          </a:p>
          <a:p>
            <a:r>
              <a:rPr lang="en-US" dirty="0" smtClean="0"/>
              <a:t>Move away from Rome weakened Roman Catholic Church</a:t>
            </a:r>
            <a:endParaRPr lang="en-US" dirty="0"/>
          </a:p>
        </p:txBody>
      </p:sp>
      <p:pic>
        <p:nvPicPr>
          <p:cNvPr id="20482" name="Picture 2" descr="File:Papa Clemens Quin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0"/>
            <a:ext cx="3825741"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3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Franks</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Held power in Roman province - Gaul (today France / Switzerland)</a:t>
            </a:r>
          </a:p>
          <a:p>
            <a:r>
              <a:rPr lang="en-US" dirty="0" smtClean="0"/>
              <a:t>Their leader, Clovis, converted to and brought Christianity to region</a:t>
            </a:r>
          </a:p>
          <a:p>
            <a:r>
              <a:rPr lang="en-US" dirty="0" smtClean="0"/>
              <a:t>Began alliance between Church and Frankish kingdom.</a:t>
            </a:r>
            <a:endParaRPr lang="en-US" dirty="0"/>
          </a:p>
        </p:txBody>
      </p:sp>
      <p:pic>
        <p:nvPicPr>
          <p:cNvPr id="10242" name="Picture 2" descr="http://www.historytoday.com/sites/default/files/clovis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92382"/>
            <a:ext cx="312328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553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Schism</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a:bodyPr>
          <a:lstStyle/>
          <a:p>
            <a:r>
              <a:rPr lang="en-US" dirty="0"/>
              <a:t>A</a:t>
            </a:r>
            <a:r>
              <a:rPr lang="en-US" dirty="0" smtClean="0"/>
              <a:t> </a:t>
            </a:r>
            <a:r>
              <a:rPr lang="en-US" dirty="0"/>
              <a:t>split within </a:t>
            </a:r>
            <a:r>
              <a:rPr lang="en-US" dirty="0" smtClean="0"/>
              <a:t>the Catholic Church from </a:t>
            </a:r>
            <a:r>
              <a:rPr lang="en-US" dirty="0"/>
              <a:t>1378 to 1418. </a:t>
            </a:r>
            <a:endParaRPr lang="en-US" dirty="0" smtClean="0"/>
          </a:p>
          <a:p>
            <a:r>
              <a:rPr lang="en-US" dirty="0" smtClean="0"/>
              <a:t>Several </a:t>
            </a:r>
            <a:r>
              <a:rPr lang="en-US" dirty="0"/>
              <a:t>men </a:t>
            </a:r>
            <a:r>
              <a:rPr lang="en-US" dirty="0" smtClean="0"/>
              <a:t>claimed </a:t>
            </a:r>
            <a:r>
              <a:rPr lang="en-US" dirty="0"/>
              <a:t>to be the </a:t>
            </a:r>
            <a:r>
              <a:rPr lang="en-US" dirty="0" smtClean="0"/>
              <a:t>true pope.</a:t>
            </a:r>
          </a:p>
          <a:p>
            <a:r>
              <a:rPr lang="en-US" dirty="0" smtClean="0"/>
              <a:t>Ended </a:t>
            </a:r>
            <a:r>
              <a:rPr lang="en-US" dirty="0"/>
              <a:t>by </a:t>
            </a:r>
            <a:r>
              <a:rPr lang="en-US" dirty="0" smtClean="0"/>
              <a:t>the Council of Constance (1414–1418</a:t>
            </a:r>
            <a:r>
              <a:rPr lang="en-US" dirty="0"/>
              <a:t>). </a:t>
            </a:r>
            <a:endParaRPr lang="en-US" dirty="0" smtClean="0"/>
          </a:p>
          <a:p>
            <a:r>
              <a:rPr lang="en-US" dirty="0" smtClean="0"/>
              <a:t>The </a:t>
            </a:r>
            <a:r>
              <a:rPr lang="en-US" dirty="0"/>
              <a:t>rival claims to the papal chair </a:t>
            </a:r>
            <a:r>
              <a:rPr lang="en-US" dirty="0" smtClean="0"/>
              <a:t>damaged </a:t>
            </a:r>
            <a:r>
              <a:rPr lang="en-US" dirty="0"/>
              <a:t>the reputation of the </a:t>
            </a:r>
            <a:r>
              <a:rPr lang="en-US" dirty="0" smtClean="0"/>
              <a:t>office; weakened Catholic Church further.</a:t>
            </a:r>
            <a:endParaRPr lang="en-US" dirty="0"/>
          </a:p>
        </p:txBody>
      </p:sp>
      <p:pic>
        <p:nvPicPr>
          <p:cNvPr id="21506" name="Picture 2" descr="Great Sc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865" y="1676400"/>
            <a:ext cx="4251156"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136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Wycliffe</a:t>
            </a:r>
            <a:endParaRPr lang="en-US" dirty="0"/>
          </a:p>
        </p:txBody>
      </p:sp>
      <p:sp>
        <p:nvSpPr>
          <p:cNvPr id="5" name="Content Placeholder 4"/>
          <p:cNvSpPr>
            <a:spLocks noGrp="1"/>
          </p:cNvSpPr>
          <p:nvPr>
            <p:ph sz="quarter" idx="2"/>
          </p:nvPr>
        </p:nvSpPr>
        <p:spPr>
          <a:xfrm>
            <a:off x="457200" y="1444294"/>
            <a:ext cx="4040188" cy="4727906"/>
          </a:xfrm>
        </p:spPr>
        <p:txBody>
          <a:bodyPr>
            <a:normAutofit lnSpcReduction="10000"/>
          </a:bodyPr>
          <a:lstStyle/>
          <a:p>
            <a:r>
              <a:rPr lang="en-US" dirty="0" smtClean="0"/>
              <a:t>Challenged power of pope.; preached that Jesus Christ was true head of the Church (not the pope).</a:t>
            </a:r>
          </a:p>
          <a:p>
            <a:r>
              <a:rPr lang="en-US" dirty="0" smtClean="0"/>
              <a:t>Offended by wealth displayed by clergy.</a:t>
            </a:r>
          </a:p>
          <a:p>
            <a:r>
              <a:rPr lang="en-US" dirty="0" smtClean="0"/>
              <a:t>Maintained Bible is final authority on Christ’s life.</a:t>
            </a:r>
          </a:p>
          <a:p>
            <a:r>
              <a:rPr lang="en-US" dirty="0" smtClean="0"/>
              <a:t>Inspired translation of New Testament into English.</a:t>
            </a:r>
          </a:p>
          <a:p>
            <a:endParaRPr lang="en-US" dirty="0"/>
          </a:p>
        </p:txBody>
      </p:sp>
      <p:pic>
        <p:nvPicPr>
          <p:cNvPr id="22530" name="Picture 2" descr="http://www.historicalportraits.com/ArtWorkImages/Eng%20Sch%20Wycliffe%20l.jpg"/>
          <p:cNvPicPr>
            <a:picLocks noChangeAspect="1" noChangeArrowheads="1"/>
          </p:cNvPicPr>
          <p:nvPr/>
        </p:nvPicPr>
        <p:blipFill rotWithShape="1">
          <a:blip r:embed="rId2">
            <a:extLst>
              <a:ext uri="{28A0092B-C50C-407E-A947-70E740481C1C}">
                <a14:useLocalDpi xmlns:a14="http://schemas.microsoft.com/office/drawing/2010/main" val="0"/>
              </a:ext>
            </a:extLst>
          </a:blip>
          <a:srcRect b="10166"/>
          <a:stretch/>
        </p:blipFill>
        <p:spPr bwMode="auto">
          <a:xfrm>
            <a:off x="5334000" y="1371600"/>
            <a:ext cx="3200400" cy="460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65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 Hus</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Admired stance taken by John Wycliffe.</a:t>
            </a:r>
          </a:p>
          <a:p>
            <a:r>
              <a:rPr lang="en-US" dirty="0" smtClean="0"/>
              <a:t>Maintained that authority of the Bible was higher authority than pope.</a:t>
            </a:r>
          </a:p>
          <a:p>
            <a:r>
              <a:rPr lang="en-US" dirty="0" smtClean="0"/>
              <a:t>Excommunicated from Church – 1412</a:t>
            </a:r>
          </a:p>
          <a:p>
            <a:r>
              <a:rPr lang="en-US" dirty="0" smtClean="0"/>
              <a:t>Tried as heretic – 1414</a:t>
            </a:r>
          </a:p>
          <a:p>
            <a:r>
              <a:rPr lang="en-US" dirty="0" smtClean="0"/>
              <a:t>Burned at stake – 1415</a:t>
            </a:r>
          </a:p>
          <a:p>
            <a:endParaRPr lang="en-US" dirty="0"/>
          </a:p>
        </p:txBody>
      </p:sp>
      <p:pic>
        <p:nvPicPr>
          <p:cNvPr id="23556" name="Picture 4" descr="http://upload.wikimedia.org/wikipedia/commons/e/e9/Jan_Hu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94938"/>
            <a:ext cx="2056962" cy="30103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digital-guide.cz/media/thumbs/digital_guide/selekce_realie/historicke_realie/chronologie_prahy/14_upaleni_mistra_jana_husa/hus_na_hranici_jpg_800x800_q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604" y="2514600"/>
            <a:ext cx="2897605" cy="407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919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Bubonic Plague / Black Death </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85000" lnSpcReduction="20000"/>
          </a:bodyPr>
          <a:lstStyle/>
          <a:p>
            <a:r>
              <a:rPr lang="en-US" dirty="0" smtClean="0"/>
              <a:t>Epidemic started in Asia and spread across to North Africa and Europe in 1300’s.</a:t>
            </a:r>
          </a:p>
          <a:p>
            <a:r>
              <a:rPr lang="en-US" dirty="0" smtClean="0"/>
              <a:t>Deadly disease spread by rats; worsened by insanitary living conditions.</a:t>
            </a:r>
          </a:p>
          <a:p>
            <a:r>
              <a:rPr lang="en-US" dirty="0" smtClean="0"/>
              <a:t>Wiped out large sections of populations in China, North Africa and Europe.</a:t>
            </a:r>
          </a:p>
          <a:p>
            <a:r>
              <a:rPr lang="en-US" dirty="0"/>
              <a:t>Many people believed that the Black Death was a kind of divine </a:t>
            </a:r>
            <a:r>
              <a:rPr lang="en-US" dirty="0" smtClean="0"/>
              <a:t>punishment for </a:t>
            </a:r>
            <a:r>
              <a:rPr lang="en-US" dirty="0"/>
              <a:t>sins against </a:t>
            </a:r>
            <a:r>
              <a:rPr lang="en-US" dirty="0" smtClean="0"/>
              <a:t>God. Resulted in:</a:t>
            </a:r>
          </a:p>
          <a:p>
            <a:pPr lvl="1"/>
            <a:r>
              <a:rPr lang="en-US" dirty="0" smtClean="0"/>
              <a:t>Jews massacred</a:t>
            </a:r>
          </a:p>
          <a:p>
            <a:pPr lvl="1"/>
            <a:r>
              <a:rPr lang="en-US" dirty="0" smtClean="0"/>
              <a:t>Flagellation </a:t>
            </a:r>
          </a:p>
          <a:p>
            <a:pPr lvl="1"/>
            <a:r>
              <a:rPr lang="en-US" dirty="0" smtClean="0"/>
              <a:t>Pope’s power usurped </a:t>
            </a:r>
            <a:endParaRPr lang="en-US" dirty="0"/>
          </a:p>
          <a:p>
            <a:endParaRPr lang="en-US" dirty="0" smtClean="0"/>
          </a:p>
        </p:txBody>
      </p:sp>
      <p:pic>
        <p:nvPicPr>
          <p:cNvPr id="24580" name="Picture 4" descr="http://static5.businessinsider.com/image/5193ca94eab8ea2929000007/how-the-bubonic-plague-actually-saved-europe-in-the-14th-centu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4200525" cy="315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992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Hundred Years’ War</a:t>
            </a:r>
            <a:endParaRPr lang="en-US" dirty="0"/>
          </a:p>
        </p:txBody>
      </p:sp>
      <p:sp>
        <p:nvSpPr>
          <p:cNvPr id="5" name="Content Placeholder 4"/>
          <p:cNvSpPr>
            <a:spLocks noGrp="1"/>
          </p:cNvSpPr>
          <p:nvPr>
            <p:ph sz="quarter" idx="2"/>
          </p:nvPr>
        </p:nvSpPr>
        <p:spPr>
          <a:xfrm>
            <a:off x="457200" y="1444294"/>
            <a:ext cx="4040188" cy="4727905"/>
          </a:xfrm>
        </p:spPr>
        <p:txBody>
          <a:bodyPr>
            <a:normAutofit fontScale="85000" lnSpcReduction="20000"/>
          </a:bodyPr>
          <a:lstStyle/>
          <a:p>
            <a:r>
              <a:rPr lang="en-US" dirty="0" smtClean="0"/>
              <a:t>Continuous </a:t>
            </a:r>
            <a:r>
              <a:rPr lang="en-US" dirty="0"/>
              <a:t>battle between England and France which eventually marked the end of the Middle Ages. </a:t>
            </a:r>
            <a:endParaRPr lang="en-US" dirty="0" smtClean="0"/>
          </a:p>
          <a:p>
            <a:r>
              <a:rPr lang="en-US" dirty="0" smtClean="0"/>
              <a:t>Started </a:t>
            </a:r>
            <a:r>
              <a:rPr lang="en-US" dirty="0"/>
              <a:t>initially because England’s Edward III claimed the right to the French throne in </a:t>
            </a:r>
            <a:r>
              <a:rPr lang="en-US" dirty="0" smtClean="0"/>
              <a:t>1337.</a:t>
            </a:r>
          </a:p>
          <a:p>
            <a:r>
              <a:rPr lang="en-US" dirty="0" smtClean="0"/>
              <a:t>Continued </a:t>
            </a:r>
            <a:r>
              <a:rPr lang="en-US" dirty="0"/>
              <a:t>for more than 100 years until 1453. </a:t>
            </a:r>
            <a:endParaRPr lang="en-US" dirty="0" smtClean="0"/>
          </a:p>
          <a:p>
            <a:r>
              <a:rPr lang="en-US" dirty="0" smtClean="0"/>
              <a:t>Final </a:t>
            </a:r>
            <a:r>
              <a:rPr lang="en-US" dirty="0"/>
              <a:t>outcome was that the French were able to drive England out of France (except for Calais), but it also brought about big changes in the way that wars were fought. </a:t>
            </a:r>
            <a:endParaRPr lang="en-US" dirty="0" smtClean="0"/>
          </a:p>
        </p:txBody>
      </p:sp>
      <p:pic>
        <p:nvPicPr>
          <p:cNvPr id="25602" name="Picture 2" descr="http://www.britishbattles.com/100-years-war/agincourt/king-henry-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621" y="1524000"/>
            <a:ext cx="3422777"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9352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Joan of Arc</a:t>
            </a:r>
            <a:endParaRPr lang="en-US" dirty="0"/>
          </a:p>
        </p:txBody>
      </p:sp>
      <p:sp>
        <p:nvSpPr>
          <p:cNvPr id="5" name="Content Placeholder 4"/>
          <p:cNvSpPr>
            <a:spLocks noGrp="1"/>
          </p:cNvSpPr>
          <p:nvPr>
            <p:ph sz="quarter" idx="2"/>
          </p:nvPr>
        </p:nvSpPr>
        <p:spPr>
          <a:xfrm>
            <a:off x="457200" y="1444294"/>
            <a:ext cx="4040188" cy="4804106"/>
          </a:xfrm>
        </p:spPr>
        <p:txBody>
          <a:bodyPr>
            <a:normAutofit/>
          </a:bodyPr>
          <a:lstStyle/>
          <a:p>
            <a:r>
              <a:rPr lang="en-US" dirty="0" smtClean="0"/>
              <a:t>Joan of Arc led the French army to victory over the British at </a:t>
            </a:r>
            <a:r>
              <a:rPr lang="en-US" dirty="0" err="1" smtClean="0"/>
              <a:t>Orléans</a:t>
            </a:r>
            <a:r>
              <a:rPr lang="en-US" dirty="0" smtClean="0"/>
              <a:t> at age 18. </a:t>
            </a:r>
          </a:p>
          <a:p>
            <a:r>
              <a:rPr lang="en-US" dirty="0" smtClean="0"/>
              <a:t>Captured a year later, Joan was burned by the English and their French collaborators as a heretic. </a:t>
            </a:r>
          </a:p>
          <a:p>
            <a:r>
              <a:rPr lang="en-US" dirty="0" smtClean="0"/>
              <a:t>Canonized </a:t>
            </a:r>
            <a:r>
              <a:rPr lang="en-US" dirty="0"/>
              <a:t>as a Roman Catholic saint 500 years </a:t>
            </a:r>
            <a:r>
              <a:rPr lang="en-US" dirty="0" smtClean="0"/>
              <a:t>later.</a:t>
            </a:r>
            <a:endParaRPr lang="en-US" dirty="0"/>
          </a:p>
        </p:txBody>
      </p:sp>
      <p:pic>
        <p:nvPicPr>
          <p:cNvPr id="1026" name="Picture 2" descr="http://thefreelancehistorywriter.files.wordpress.com/2013/04/joan-of-arc-19th-centu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4222" y="3469804"/>
            <a:ext cx="2480899" cy="3201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jvJH-8IYAY4/TVtVa_5clwI/AAAAAAAAAbo/1VmSKvc8wVg/s1600/st.-Joan-of-a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987" y="457201"/>
            <a:ext cx="248013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09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Monasteries</a:t>
            </a:r>
            <a:endParaRPr lang="en-US" dirty="0"/>
          </a:p>
        </p:txBody>
      </p:sp>
      <p:sp>
        <p:nvSpPr>
          <p:cNvPr id="5" name="Content Placeholder 4"/>
          <p:cNvSpPr>
            <a:spLocks noGrp="1"/>
          </p:cNvSpPr>
          <p:nvPr>
            <p:ph sz="quarter" idx="2"/>
          </p:nvPr>
        </p:nvSpPr>
        <p:spPr>
          <a:xfrm>
            <a:off x="457200" y="1444294"/>
            <a:ext cx="4040188" cy="4727906"/>
          </a:xfrm>
        </p:spPr>
        <p:txBody>
          <a:bodyPr>
            <a:normAutofit lnSpcReduction="10000"/>
          </a:bodyPr>
          <a:lstStyle/>
          <a:p>
            <a:r>
              <a:rPr lang="en-US" dirty="0" smtClean="0"/>
              <a:t>Church built religious communities to adapt to rural areas</a:t>
            </a:r>
          </a:p>
          <a:p>
            <a:pPr lvl="1"/>
            <a:r>
              <a:rPr lang="en-US" dirty="0" smtClean="0"/>
              <a:t>Monks (men) lived in monasteries</a:t>
            </a:r>
          </a:p>
          <a:p>
            <a:pPr lvl="1"/>
            <a:r>
              <a:rPr lang="en-US" dirty="0" smtClean="0"/>
              <a:t>Nuns (women) lived in convents</a:t>
            </a:r>
          </a:p>
          <a:p>
            <a:r>
              <a:rPr lang="en-US" dirty="0" smtClean="0"/>
              <a:t>Gave up private possessions and dedicated their lives to serving God</a:t>
            </a:r>
          </a:p>
          <a:p>
            <a:r>
              <a:rPr lang="en-US" dirty="0" smtClean="0"/>
              <a:t>Became best-educated communities in Europe</a:t>
            </a:r>
          </a:p>
        </p:txBody>
      </p:sp>
      <p:pic>
        <p:nvPicPr>
          <p:cNvPr id="11268" name="Picture 4" descr="http://www.georgetown.edu/faculty/jod/Picts/i_wrote_a_book.gif"/>
          <p:cNvPicPr>
            <a:picLocks noChangeAspect="1" noChangeArrowheads="1"/>
          </p:cNvPicPr>
          <p:nvPr/>
        </p:nvPicPr>
        <p:blipFill rotWithShape="1">
          <a:blip r:embed="rId2">
            <a:extLst>
              <a:ext uri="{28A0092B-C50C-407E-A947-70E740481C1C}">
                <a14:useLocalDpi xmlns:a14="http://schemas.microsoft.com/office/drawing/2010/main" val="0"/>
              </a:ext>
            </a:extLst>
          </a:blip>
          <a:srcRect t="9043"/>
          <a:stretch/>
        </p:blipFill>
        <p:spPr bwMode="auto">
          <a:xfrm>
            <a:off x="4876800" y="1371600"/>
            <a:ext cx="3781425" cy="494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76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Secular</a:t>
            </a:r>
            <a:endParaRPr lang="en-US" dirty="0"/>
          </a:p>
        </p:txBody>
      </p:sp>
      <p:sp>
        <p:nvSpPr>
          <p:cNvPr id="4" name="Text Placeholder 3"/>
          <p:cNvSpPr>
            <a:spLocks noGrp="1"/>
          </p:cNvSpPr>
          <p:nvPr>
            <p:ph type="body" sz="half" idx="3"/>
          </p:nvPr>
        </p:nvSpPr>
        <p:spPr>
          <a:xfrm>
            <a:off x="5791200" y="5715000"/>
            <a:ext cx="1905001" cy="457200"/>
          </a:xfrm>
        </p:spPr>
        <p:txBody>
          <a:bodyPr>
            <a:normAutofit/>
          </a:bodyPr>
          <a:lstStyle/>
          <a:p>
            <a:pPr algn="ctr"/>
            <a:r>
              <a:rPr lang="en-US" sz="1600" b="1" dirty="0" smtClean="0"/>
              <a:t>Pope Gregory I</a:t>
            </a:r>
            <a:endParaRPr lang="en-US" sz="1600" b="1" dirty="0"/>
          </a:p>
        </p:txBody>
      </p:sp>
      <p:sp>
        <p:nvSpPr>
          <p:cNvPr id="5" name="Content Placeholder 4"/>
          <p:cNvSpPr>
            <a:spLocks noGrp="1"/>
          </p:cNvSpPr>
          <p:nvPr>
            <p:ph sz="quarter" idx="2"/>
          </p:nvPr>
        </p:nvSpPr>
        <p:spPr>
          <a:xfrm>
            <a:off x="457200" y="1444294"/>
            <a:ext cx="4040188" cy="4727906"/>
          </a:xfrm>
        </p:spPr>
        <p:txBody>
          <a:bodyPr>
            <a:normAutofit fontScale="92500"/>
          </a:bodyPr>
          <a:lstStyle/>
          <a:p>
            <a:r>
              <a:rPr lang="en-US" dirty="0" smtClean="0"/>
              <a:t>Gregory I – became pope 590; authority as pope went beyond spiritual to secular </a:t>
            </a:r>
            <a:r>
              <a:rPr lang="en-US" b="1" i="1" dirty="0" smtClean="0"/>
              <a:t>(worldly)  </a:t>
            </a:r>
            <a:r>
              <a:rPr lang="en-US" dirty="0" smtClean="0"/>
              <a:t>role:</a:t>
            </a:r>
          </a:p>
          <a:p>
            <a:pPr lvl="1"/>
            <a:r>
              <a:rPr lang="en-US" dirty="0" smtClean="0"/>
              <a:t>Papacy became involved in politics.</a:t>
            </a:r>
          </a:p>
          <a:p>
            <a:pPr lvl="1"/>
            <a:r>
              <a:rPr lang="en-US" dirty="0" smtClean="0"/>
              <a:t>Entered into peace treaties.</a:t>
            </a:r>
          </a:p>
          <a:p>
            <a:pPr lvl="1"/>
            <a:r>
              <a:rPr lang="en-US" dirty="0" smtClean="0"/>
              <a:t>Church income used to raise armies, fix roads AND help the poor. </a:t>
            </a:r>
          </a:p>
          <a:p>
            <a:pPr lvl="1"/>
            <a:r>
              <a:rPr lang="en-US" dirty="0" smtClean="0"/>
              <a:t>Claimed right to spiritual kingdom from Italy to England and Spain to Germany.</a:t>
            </a:r>
          </a:p>
          <a:p>
            <a:pPr lvl="1"/>
            <a:endParaRPr lang="en-US" dirty="0"/>
          </a:p>
        </p:txBody>
      </p:sp>
      <p:pic>
        <p:nvPicPr>
          <p:cNvPr id="12290" name="Picture 2" descr="http://www.nndb.com/people/109/000094824/pope-gregory-i-1-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2878134" cy="403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5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Martel</a:t>
            </a:r>
            <a:endParaRPr lang="en-US" dirty="0"/>
          </a:p>
        </p:txBody>
      </p:sp>
      <p:sp>
        <p:nvSpPr>
          <p:cNvPr id="5" name="Content Placeholder 4"/>
          <p:cNvSpPr>
            <a:spLocks noGrp="1"/>
          </p:cNvSpPr>
          <p:nvPr>
            <p:ph sz="quarter" idx="2"/>
          </p:nvPr>
        </p:nvSpPr>
        <p:spPr>
          <a:xfrm>
            <a:off x="457200" y="1444294"/>
            <a:ext cx="4040188" cy="4727906"/>
          </a:xfrm>
        </p:spPr>
        <p:txBody>
          <a:bodyPr>
            <a:normAutofit lnSpcReduction="10000"/>
          </a:bodyPr>
          <a:lstStyle/>
          <a:p>
            <a:r>
              <a:rPr lang="en-US" dirty="0" smtClean="0"/>
              <a:t>Mayor of Palace was most powerful position in Frankish kingdom; 719 position was held by Charles Martel.</a:t>
            </a:r>
          </a:p>
          <a:p>
            <a:r>
              <a:rPr lang="en-US" dirty="0" smtClean="0"/>
              <a:t>Held more power than King Charles; extended Franks’ reign north, south and east; also defeated Muslim Raiders at </a:t>
            </a:r>
            <a:r>
              <a:rPr lang="en-US" i="1" dirty="0" smtClean="0"/>
              <a:t>Battle of Tours</a:t>
            </a:r>
            <a:r>
              <a:rPr lang="en-US" dirty="0" smtClean="0"/>
              <a:t>; became Christian hero.</a:t>
            </a:r>
          </a:p>
          <a:p>
            <a:endParaRPr lang="en-US" dirty="0" smtClean="0"/>
          </a:p>
          <a:p>
            <a:endParaRPr lang="en-US" dirty="0"/>
          </a:p>
        </p:txBody>
      </p:sp>
      <p:pic>
        <p:nvPicPr>
          <p:cNvPr id="13314" name="Picture 2" descr="http://www.roman-catholic-saints.com/images/CharlesMar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600222"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8267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2499</TotalTime>
  <Words>2481</Words>
  <Application>Microsoft Office PowerPoint</Application>
  <PresentationFormat>On-screen Show (4:3)</PresentationFormat>
  <Paragraphs>271</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Concourse</vt:lpstr>
      <vt:lpstr>European Middle Ages: 500 - 1200</vt:lpstr>
      <vt:lpstr>Charlemagne Unites Germanic Kingdoms</vt:lpstr>
      <vt:lpstr>Middle Ages</vt:lpstr>
      <vt:lpstr>Western Europe Invaded</vt:lpstr>
      <vt:lpstr>Emerging Germanic Kingdoms</vt:lpstr>
      <vt:lpstr>Franks</vt:lpstr>
      <vt:lpstr>Monasteries</vt:lpstr>
      <vt:lpstr>Secular</vt:lpstr>
      <vt:lpstr>Charles Martel</vt:lpstr>
      <vt:lpstr>Carolingian Dynasty</vt:lpstr>
      <vt:lpstr>Charlemagne (Charles the Great)</vt:lpstr>
      <vt:lpstr>Feudalism in Europe</vt:lpstr>
      <vt:lpstr>Feudalism</vt:lpstr>
      <vt:lpstr>Feudalism: Terms</vt:lpstr>
      <vt:lpstr>Feudal Pyramid</vt:lpstr>
      <vt:lpstr>Feudal Pyramid</vt:lpstr>
      <vt:lpstr>Knight</vt:lpstr>
      <vt:lpstr>Serf</vt:lpstr>
      <vt:lpstr>Manor</vt:lpstr>
      <vt:lpstr>Tithe</vt:lpstr>
      <vt:lpstr>The Age of Chivalry</vt:lpstr>
      <vt:lpstr>Chivalry</vt:lpstr>
      <vt:lpstr>Tournament</vt:lpstr>
      <vt:lpstr>Troubadour</vt:lpstr>
      <vt:lpstr>The Power of the Church</vt:lpstr>
      <vt:lpstr>Clergy</vt:lpstr>
      <vt:lpstr>Sacrament</vt:lpstr>
      <vt:lpstr>Canon Law</vt:lpstr>
      <vt:lpstr>Holy Roman Empire</vt:lpstr>
      <vt:lpstr>Lay Investiture</vt:lpstr>
      <vt:lpstr>The Formation of Western Europe: 800 - 1500</vt:lpstr>
      <vt:lpstr>Church Reform and  the Crusades</vt:lpstr>
      <vt:lpstr>Simony</vt:lpstr>
      <vt:lpstr>Gothic Architecture</vt:lpstr>
      <vt:lpstr>Pope Urban II</vt:lpstr>
      <vt:lpstr>Crusade</vt:lpstr>
      <vt:lpstr>Saladin</vt:lpstr>
      <vt:lpstr>Richard the Lion-Hearted</vt:lpstr>
      <vt:lpstr>Reconquista</vt:lpstr>
      <vt:lpstr>Inquisition</vt:lpstr>
      <vt:lpstr>Changes in Medieval Society</vt:lpstr>
      <vt:lpstr>Three-field system</vt:lpstr>
      <vt:lpstr>Guild</vt:lpstr>
      <vt:lpstr>Commercial Revolution</vt:lpstr>
      <vt:lpstr>Burgher</vt:lpstr>
      <vt:lpstr>Vernacular</vt:lpstr>
      <vt:lpstr>Thomas Aquinas</vt:lpstr>
      <vt:lpstr>Scholastics</vt:lpstr>
      <vt:lpstr>England and France Develop</vt:lpstr>
      <vt:lpstr>William the Conqueror</vt:lpstr>
      <vt:lpstr>Henry II</vt:lpstr>
      <vt:lpstr>Common Law</vt:lpstr>
      <vt:lpstr>Magna Carta</vt:lpstr>
      <vt:lpstr>Parliament</vt:lpstr>
      <vt:lpstr>Hugh Capet</vt:lpstr>
      <vt:lpstr>Philip II</vt:lpstr>
      <vt:lpstr>Estates-General</vt:lpstr>
      <vt:lpstr>The Hundred Years’ War and the Plague</vt:lpstr>
      <vt:lpstr>Avignon</vt:lpstr>
      <vt:lpstr>Great Schism</vt:lpstr>
      <vt:lpstr>John Wycliffe</vt:lpstr>
      <vt:lpstr>Jan Hus</vt:lpstr>
      <vt:lpstr>Bubonic Plague / Black Death </vt:lpstr>
      <vt:lpstr>Hundred Years’ War</vt:lpstr>
      <vt:lpstr>Joan of Arc</vt:lpstr>
    </vt:vector>
  </TitlesOfParts>
  <Company>ISD 279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Vocabulary</dc:title>
  <dc:creator>Edwards, Lindy (PCSH)</dc:creator>
  <cp:lastModifiedBy>Edwards, Lindy (PCSH)</cp:lastModifiedBy>
  <cp:revision>315</cp:revision>
  <dcterms:created xsi:type="dcterms:W3CDTF">2013-02-25T20:36:37Z</dcterms:created>
  <dcterms:modified xsi:type="dcterms:W3CDTF">2015-03-19T17:24:41Z</dcterms:modified>
</cp:coreProperties>
</file>