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76" r:id="rId2"/>
    <p:sldId id="311" r:id="rId3"/>
    <p:sldId id="312" r:id="rId4"/>
    <p:sldId id="313" r:id="rId5"/>
    <p:sldId id="314" r:id="rId6"/>
    <p:sldId id="315" r:id="rId7"/>
    <p:sldId id="316" r:id="rId8"/>
    <p:sldId id="319" r:id="rId9"/>
    <p:sldId id="317" r:id="rId10"/>
    <p:sldId id="318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4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24" autoAdjust="0"/>
  </p:normalViewPr>
  <p:slideViewPr>
    <p:cSldViewPr>
      <p:cViewPr>
        <p:scale>
          <a:sx n="70" d="100"/>
          <a:sy n="70" d="100"/>
        </p:scale>
        <p:origin x="-159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202D-1E76-4E98-83E1-45B01192FEA5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729D-EE50-49F4-AEA0-A79135211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Mesopotamia  </a:t>
            </a:r>
            <a:r>
              <a:rPr lang="en-US" sz="3600" dirty="0"/>
              <a:t>&amp; </a:t>
            </a:r>
            <a:r>
              <a:rPr lang="en-US" sz="3600" dirty="0" smtClean="0"/>
              <a:t>Ancient Egypt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2, Sections 1 &amp;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Hammurabi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Leader of Babylonian Empire 1792 - 1750 B.C.</a:t>
            </a:r>
          </a:p>
          <a:p>
            <a:r>
              <a:rPr lang="en-US" dirty="0" smtClean="0"/>
              <a:t>Gifted military leader, diplomat and administrator.</a:t>
            </a:r>
          </a:p>
          <a:p>
            <a:r>
              <a:rPr lang="en-US" dirty="0" smtClean="0"/>
              <a:t>Put together a uniform code of laws to help unify diverse groups within empire known as the </a:t>
            </a:r>
            <a:r>
              <a:rPr lang="en-US" i="1" dirty="0" smtClean="0"/>
              <a:t>Code of Hammurabi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 descr="http://pirate60.edublogs.org/files/2011/10/hammurabi-npw6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86" y="1981200"/>
            <a:ext cx="3215514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Refers to section of Nile in Lower Egypt, about 100 miles before the river enters the Mediterranean. </a:t>
            </a:r>
          </a:p>
          <a:p>
            <a:r>
              <a:rPr lang="en-US" dirty="0" smtClean="0"/>
              <a:t>Broad, marshy triangular area formed by deposits of very fertile silt at mouth of river. </a:t>
            </a:r>
            <a:endParaRPr lang="en-US" dirty="0"/>
          </a:p>
        </p:txBody>
      </p:sp>
      <p:pic>
        <p:nvPicPr>
          <p:cNvPr id="8194" name="Picture 2" descr="http://www.iccegypt.com/egypt-guide-images/images/cities/Lower_Egyp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5"/>
          <a:stretch/>
        </p:blipFill>
        <p:spPr bwMode="auto">
          <a:xfrm>
            <a:off x="4495800" y="2286000"/>
            <a:ext cx="4200524" cy="33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806952" cy="3950208"/>
          </a:xfrm>
        </p:spPr>
        <p:txBody>
          <a:bodyPr/>
          <a:lstStyle/>
          <a:p>
            <a:r>
              <a:rPr lang="en-US" dirty="0" smtClean="0"/>
              <a:t>Possibly first king to unite Upper and Lower Egypt around 3000 B.C.</a:t>
            </a:r>
          </a:p>
          <a:p>
            <a:r>
              <a:rPr lang="en-US" dirty="0" smtClean="0"/>
              <a:t>Wore double crown of red and white - symbolized united kingdom.</a:t>
            </a:r>
            <a:endParaRPr lang="en-US" dirty="0"/>
          </a:p>
        </p:txBody>
      </p:sp>
      <p:pic>
        <p:nvPicPr>
          <p:cNvPr id="7170" name="Picture 2" descr="Nar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55409"/>
            <a:ext cx="2866292" cy="40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9800" y="6096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Narmer Tablet</a:t>
            </a:r>
            <a:endParaRPr lang="en-US" b="1" i="1" dirty="0"/>
          </a:p>
        </p:txBody>
      </p:sp>
      <p:pic>
        <p:nvPicPr>
          <p:cNvPr id="18434" name="Picture 2" descr="http://wysinger.homestead.com/crow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34693"/>
            <a:ext cx="40576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Pharaohs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Egyptian king-gods.</a:t>
            </a:r>
          </a:p>
          <a:p>
            <a:r>
              <a:rPr lang="en-US" dirty="0" smtClean="0"/>
              <a:t>Were thought to be almost as splendid as gods of the heavens.</a:t>
            </a:r>
          </a:p>
          <a:p>
            <a:r>
              <a:rPr lang="en-US" dirty="0" smtClean="0"/>
              <a:t>Stood at the center of Egypt’s religion, army and government.</a:t>
            </a:r>
            <a:endParaRPr lang="en-US" dirty="0"/>
          </a:p>
        </p:txBody>
      </p:sp>
      <p:pic>
        <p:nvPicPr>
          <p:cNvPr id="6146" name="Picture 2" descr="http://www.king-tut.org.uk/images/mask-of-king-t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72533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government in which rule is based on religious authority, e.g. pharaohs in Egypt.</a:t>
            </a:r>
            <a:endParaRPr lang="en-US" dirty="0"/>
          </a:p>
        </p:txBody>
      </p:sp>
      <p:pic>
        <p:nvPicPr>
          <p:cNvPr id="5122" name="Picture 2" descr="http://www.zwoje-scrolls.com/zwoje39/Ramesses_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428625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Egyptians believed pharaohs ruled even after death, so their tombs were important.</a:t>
            </a:r>
          </a:p>
          <a:p>
            <a:r>
              <a:rPr lang="en-US" dirty="0" smtClean="0"/>
              <a:t>Buried in an immense  structure called a </a:t>
            </a:r>
            <a:r>
              <a:rPr lang="en-US" i="1" dirty="0" smtClean="0"/>
              <a:t>pyramid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Remarkable engineering feat built from granite and limestone.</a:t>
            </a:r>
          </a:p>
          <a:p>
            <a:endParaRPr lang="en-US" dirty="0"/>
          </a:p>
        </p:txBody>
      </p:sp>
      <p:pic>
        <p:nvPicPr>
          <p:cNvPr id="4100" name="Picture 4" descr="http://www.revelationsofthebible.com/sphinxgreatpyramidegy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Mummification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Royal and elite Egyptian people’s bodies were preserved through mummification.</a:t>
            </a:r>
          </a:p>
          <a:p>
            <a:r>
              <a:rPr lang="en-US" dirty="0" smtClean="0"/>
              <a:t>Involved embalming and drying of corpses to prevent decay.</a:t>
            </a:r>
            <a:endParaRPr lang="en-US" dirty="0"/>
          </a:p>
        </p:txBody>
      </p:sp>
      <p:pic>
        <p:nvPicPr>
          <p:cNvPr id="3074" name="Picture 2" descr="http://s4.hubimg.com/u/3386603_f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38" y="1981200"/>
            <a:ext cx="435052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Hieroglyphics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Egyptian system if writing.</a:t>
            </a:r>
          </a:p>
          <a:p>
            <a:r>
              <a:rPr lang="en-US" dirty="0" smtClean="0"/>
              <a:t>From Greek words meaning </a:t>
            </a:r>
            <a:r>
              <a:rPr lang="en-US" i="1" dirty="0" smtClean="0"/>
              <a:t>sacred carving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Consisted of pictures, each picture represents a specific idea.</a:t>
            </a:r>
            <a:endParaRPr lang="en-US" dirty="0"/>
          </a:p>
        </p:txBody>
      </p:sp>
      <p:pic>
        <p:nvPicPr>
          <p:cNvPr id="2052" name="Picture 4" descr="http://ourlives-at-windandsea.info/mediac/400_0/media/DIR_91407/Hieroglyphic-Alphab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21531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Papyrus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Writing surface invented by Egyptians made from papyrus reeds.</a:t>
            </a:r>
          </a:p>
          <a:p>
            <a:r>
              <a:rPr lang="en-US" dirty="0" smtClean="0"/>
              <a:t>Reeds were split into narrow strips and placed crosswise in two layers before dampening and pressing them.  When dried, plant’s sap glued strips together.</a:t>
            </a:r>
            <a:endParaRPr lang="en-US" dirty="0"/>
          </a:p>
        </p:txBody>
      </p:sp>
      <p:pic>
        <p:nvPicPr>
          <p:cNvPr id="1026" name="Picture 2" descr="http://t1.gstatic.com/images?q=tbn:ANd9GcQBDHT97DoAlarrzv0sHOlIgF4uKGeYYP7OYOn2pCq8o7acWTQb2A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reamstime.com/papyrus-paper-egypt-painting-thumb13428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3" y="3774831"/>
            <a:ext cx="3195638" cy="239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Shallow lengths of the Nile River where the  surface </a:t>
            </a:r>
            <a:r>
              <a:rPr lang="en-US" dirty="0"/>
              <a:t>of the water is broken by </a:t>
            </a:r>
            <a:r>
              <a:rPr lang="en-US" dirty="0" smtClean="0"/>
              <a:t>boulders or stones </a:t>
            </a:r>
            <a:r>
              <a:rPr lang="en-US" dirty="0"/>
              <a:t>protruding out of the river </a:t>
            </a:r>
            <a:r>
              <a:rPr lang="en-US" dirty="0" smtClean="0"/>
              <a:t>bed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Makes navigation challenging.</a:t>
            </a:r>
          </a:p>
          <a:p>
            <a:endParaRPr lang="en-US" dirty="0"/>
          </a:p>
        </p:txBody>
      </p:sp>
      <p:pic>
        <p:nvPicPr>
          <p:cNvPr id="1026" name="Picture 2" descr="http://t2.gstatic.com/images?q=tbn:ANd9GcQEhifdXBjlefCf8bDczgNCjH0aubmQkoA0ySeLPJMtvK5C-4xkJe2fUd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76662"/>
            <a:ext cx="386220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hiart.com/travelphotos/images/egypt_nile_catar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57612"/>
            <a:ext cx="383807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0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Fertile Crescent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Fertile farming area in Southwest Asia.</a:t>
            </a:r>
          </a:p>
          <a:p>
            <a:r>
              <a:rPr lang="en-US" dirty="0" smtClean="0"/>
              <a:t>Includes lands facing Mediterranean Sea and Mesopotamia.</a:t>
            </a:r>
          </a:p>
          <a:p>
            <a:r>
              <a:rPr lang="en-US" dirty="0" smtClean="0"/>
              <a:t>Region is curved-shaped, hence name “Fertile Crescent”.</a:t>
            </a:r>
          </a:p>
        </p:txBody>
      </p:sp>
      <p:pic>
        <p:nvPicPr>
          <p:cNvPr id="17412" name="Picture 4" descr="http://www.ancient.eu.com/uploads/images/1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524250" cy="432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2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Mesopotamia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Lies between Tigris and Euphrates rivers.</a:t>
            </a:r>
          </a:p>
          <a:p>
            <a:r>
              <a:rPr lang="en-US" dirty="0" smtClean="0"/>
              <a:t>Means “land between rivers”.</a:t>
            </a:r>
          </a:p>
          <a:p>
            <a:r>
              <a:rPr lang="en-US" dirty="0" smtClean="0"/>
              <a:t>Today known as Iraq.</a:t>
            </a:r>
          </a:p>
          <a:p>
            <a:r>
              <a:rPr lang="en-US" dirty="0" smtClean="0"/>
              <a:t>Rivers flooded plain at least once a year, leaving behind fertile silt, which could be planted with grains.</a:t>
            </a:r>
          </a:p>
        </p:txBody>
      </p:sp>
      <p:pic>
        <p:nvPicPr>
          <p:cNvPr id="16386" name="Picture 2" descr="http://www.leastofthesepromotions.com/wp-content/uploads/2010/08/mesopotam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2098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City-state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Sumerians built a number of cities. </a:t>
            </a:r>
          </a:p>
          <a:p>
            <a:r>
              <a:rPr lang="en-US" dirty="0" smtClean="0"/>
              <a:t>Shared same culture, but each city-state was ruled independently by own rulers.</a:t>
            </a:r>
            <a:endParaRPr lang="en-US" dirty="0"/>
          </a:p>
        </p:txBody>
      </p:sp>
      <p:pic>
        <p:nvPicPr>
          <p:cNvPr id="15362" name="Picture 2" descr="http://theslideprojector.com/images/ancientcivilizations/mesopotamia/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68344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Dynasty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038388"/>
            <a:ext cx="7848600" cy="3951337"/>
          </a:xfrm>
        </p:spPr>
        <p:txBody>
          <a:bodyPr/>
          <a:lstStyle/>
          <a:p>
            <a:r>
              <a:rPr lang="en-US" dirty="0" smtClean="0"/>
              <a:t>Series of rulers from </a:t>
            </a:r>
            <a:r>
              <a:rPr lang="en-US" dirty="0"/>
              <a:t>one family over several generations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Power usually passed on from father to son.</a:t>
            </a:r>
            <a:endParaRPr lang="en-US" dirty="0"/>
          </a:p>
        </p:txBody>
      </p:sp>
      <p:pic>
        <p:nvPicPr>
          <p:cNvPr id="14338" name="Picture 2" descr="http://media.rochester.k12.mi.us/download/566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27124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of exchanging products and ideas with neighboring cultures.</a:t>
            </a:r>
            <a:endParaRPr lang="en-US" dirty="0"/>
          </a:p>
        </p:txBody>
      </p:sp>
      <p:pic>
        <p:nvPicPr>
          <p:cNvPr id="13314" name="Picture 2" descr="McDonald's worldw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5"/>
          <a:stretch/>
        </p:blipFill>
        <p:spPr bwMode="auto">
          <a:xfrm>
            <a:off x="967153" y="2971800"/>
            <a:ext cx="746990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Polytheism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Belief in more than one god; various gods have different powers.</a:t>
            </a:r>
          </a:p>
          <a:p>
            <a:r>
              <a:rPr lang="en-US" dirty="0" smtClean="0"/>
              <a:t>Sacrifices made to gods to keep them happy.</a:t>
            </a:r>
          </a:p>
          <a:p>
            <a:r>
              <a:rPr lang="en-US" dirty="0" smtClean="0"/>
              <a:t>EXAMPLE: Hinduism</a:t>
            </a:r>
            <a:endParaRPr lang="en-US" dirty="0"/>
          </a:p>
        </p:txBody>
      </p:sp>
      <p:pic>
        <p:nvPicPr>
          <p:cNvPr id="12292" name="Picture 4" descr="http://www.sttemple.com/STT/images/siv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36042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of Gilgamesh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Long narrative poem.</a:t>
            </a:r>
          </a:p>
          <a:p>
            <a:r>
              <a:rPr lang="en-US" dirty="0" smtClean="0"/>
              <a:t>Account of many Mesopotamian myths and legends.</a:t>
            </a:r>
            <a:endParaRPr lang="en-US" dirty="0"/>
          </a:p>
        </p:txBody>
      </p:sp>
      <p:pic>
        <p:nvPicPr>
          <p:cNvPr id="11266" name="Picture 2" descr="http://naratvshow.com/wp-content/uploads/2010/04/gilgamesh-epic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448273" cy="306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2.gstatic.com/images?q=tbn:ANd9GcT8mbq1U9_O1OVfZQfYkAjn8f2FbOX5zt90NIGkWzDzxvYeP3PNCQ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83280"/>
            <a:ext cx="3810000" cy="24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41248" y="1828800"/>
            <a:ext cx="3657600" cy="4160520"/>
          </a:xfrm>
        </p:spPr>
        <p:txBody>
          <a:bodyPr/>
          <a:lstStyle/>
          <a:p>
            <a:r>
              <a:rPr lang="en-US" dirty="0" smtClean="0"/>
              <a:t>Empire brings together several people, nations or previously independent states under one ruler.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45152" y="1828800"/>
            <a:ext cx="3657600" cy="4160520"/>
          </a:xfrm>
        </p:spPr>
        <p:txBody>
          <a:bodyPr/>
          <a:lstStyle/>
          <a:p>
            <a:r>
              <a:rPr lang="en-US" dirty="0"/>
              <a:t>Sargon of Akkad conquered city-states of Sumer 2350 B.C. and created world’s first empire.</a:t>
            </a:r>
          </a:p>
          <a:p>
            <a:endParaRPr lang="en-US" dirty="0"/>
          </a:p>
        </p:txBody>
      </p:sp>
      <p:pic>
        <p:nvPicPr>
          <p:cNvPr id="10242" name="Picture 2" descr="http://www.hyperhistory.com/online_n2/civil_n2/histscript0_n2/sarg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44527"/>
            <a:ext cx="2843373" cy="26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lamiasardegna.it/images/storia-grandi_civilta/sarg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399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2582</TotalTime>
  <Words>504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Sketchbook</vt:lpstr>
      <vt:lpstr>Mesopotamia  &amp; Ancient Egypt</vt:lpstr>
      <vt:lpstr>Fertile Crescent</vt:lpstr>
      <vt:lpstr>Mesopotamia</vt:lpstr>
      <vt:lpstr>City-state</vt:lpstr>
      <vt:lpstr>Dynasty</vt:lpstr>
      <vt:lpstr>Cultural Diffusion</vt:lpstr>
      <vt:lpstr>Polytheism</vt:lpstr>
      <vt:lpstr>Epic of Gilgamesh</vt:lpstr>
      <vt:lpstr>Empire</vt:lpstr>
      <vt:lpstr>Hammurabi</vt:lpstr>
      <vt:lpstr>Delta</vt:lpstr>
      <vt:lpstr>Narmer</vt:lpstr>
      <vt:lpstr>Pharaohs</vt:lpstr>
      <vt:lpstr>Theocracy</vt:lpstr>
      <vt:lpstr>Pyramid</vt:lpstr>
      <vt:lpstr>Mummification</vt:lpstr>
      <vt:lpstr>Hieroglyphics</vt:lpstr>
      <vt:lpstr>Papyrus</vt:lpstr>
      <vt:lpstr>Cataract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Vocabulary</dc:title>
  <dc:creator>Edwards, Lindy (PCSH)</dc:creator>
  <cp:lastModifiedBy>Edwards, Lindy (PCSH)</cp:lastModifiedBy>
  <cp:revision>254</cp:revision>
  <dcterms:created xsi:type="dcterms:W3CDTF">2012-08-30T19:29:10Z</dcterms:created>
  <dcterms:modified xsi:type="dcterms:W3CDTF">2014-05-21T16:01:19Z</dcterms:modified>
</cp:coreProperties>
</file>