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57" r:id="rId4"/>
    <p:sldId id="278" r:id="rId5"/>
    <p:sldId id="258" r:id="rId6"/>
    <p:sldId id="259" r:id="rId7"/>
    <p:sldId id="273" r:id="rId8"/>
    <p:sldId id="274" r:id="rId9"/>
    <p:sldId id="276" r:id="rId10"/>
    <p:sldId id="275" r:id="rId11"/>
    <p:sldId id="263" r:id="rId12"/>
    <p:sldId id="277" r:id="rId13"/>
    <p:sldId id="262" r:id="rId14"/>
    <p:sldId id="280" r:id="rId15"/>
    <p:sldId id="279" r:id="rId16"/>
    <p:sldId id="264" r:id="rId17"/>
    <p:sldId id="281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3F06-8856-4674-9457-F24780A3ACD6}" type="datetimeFigureOut">
              <a:rPr lang="en-US" smtClean="0"/>
              <a:t>3/23/2015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430508-6B7D-40D7-80BF-AD78EA2B03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3F06-8856-4674-9457-F24780A3ACD6}" type="datetimeFigureOut">
              <a:rPr lang="en-US" smtClean="0"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0508-6B7D-40D7-80BF-AD78EA2B03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3F06-8856-4674-9457-F24780A3ACD6}" type="datetimeFigureOut">
              <a:rPr lang="en-US" smtClean="0"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0508-6B7D-40D7-80BF-AD78EA2B03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183F06-8856-4674-9457-F24780A3ACD6}" type="datetimeFigureOut">
              <a:rPr lang="en-US" smtClean="0"/>
              <a:t>3/23/2015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5430508-6B7D-40D7-80BF-AD78EA2B03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3F06-8856-4674-9457-F24780A3ACD6}" type="datetimeFigureOut">
              <a:rPr lang="en-US" smtClean="0"/>
              <a:t>3/23/2015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0508-6B7D-40D7-80BF-AD78EA2B03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3F06-8856-4674-9457-F24780A3ACD6}" type="datetimeFigureOut">
              <a:rPr lang="en-US" smtClean="0"/>
              <a:t>3/23/2015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0508-6B7D-40D7-80BF-AD78EA2B03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0508-6B7D-40D7-80BF-AD78EA2B03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3F06-8856-4674-9457-F24780A3ACD6}" type="datetimeFigureOut">
              <a:rPr lang="en-US" smtClean="0"/>
              <a:t>3/23/2015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3F06-8856-4674-9457-F24780A3ACD6}" type="datetimeFigureOut">
              <a:rPr lang="en-US" smtClean="0"/>
              <a:t>3/23/2015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0508-6B7D-40D7-80BF-AD78EA2B03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3F06-8856-4674-9457-F24780A3ACD6}" type="datetimeFigureOut">
              <a:rPr lang="en-US" smtClean="0"/>
              <a:t>3/23/2015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0508-6B7D-40D7-80BF-AD78EA2B03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183F06-8856-4674-9457-F24780A3ACD6}" type="datetimeFigureOut">
              <a:rPr lang="en-US" smtClean="0"/>
              <a:t>3/23/2015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430508-6B7D-40D7-80BF-AD78EA2B03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3F06-8856-4674-9457-F24780A3ACD6}" type="datetimeFigureOut">
              <a:rPr lang="en-US" smtClean="0"/>
              <a:t>3/23/2015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430508-6B7D-40D7-80BF-AD78EA2B03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3183F06-8856-4674-9457-F24780A3ACD6}" type="datetimeFigureOut">
              <a:rPr lang="en-US" smtClean="0"/>
              <a:t>3/23/2015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5430508-6B7D-40D7-80BF-AD78EA2B03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hyperlink" Target="http://www.history.com/news/history-lists/10-innovations-that-built-ancient-rom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Legacy to Western Civilization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Ancient Greece and 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8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Roman Architecture and Engineering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Romans were known for their building and engineering skills, e.g. development of fast-drying concrete/cement!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Aqueducts (fresh water)</a:t>
            </a:r>
          </a:p>
          <a:p>
            <a:pPr lvl="1"/>
            <a:r>
              <a:rPr lang="en-US" dirty="0" smtClean="0"/>
              <a:t>Arches</a:t>
            </a:r>
          </a:p>
          <a:p>
            <a:pPr lvl="1"/>
            <a:r>
              <a:rPr lang="en-US" dirty="0" smtClean="0"/>
              <a:t>Arenas (Colosseum is still a model for many modern sport stadiums today!)</a:t>
            </a:r>
          </a:p>
          <a:p>
            <a:pPr lvl="1"/>
            <a:r>
              <a:rPr lang="en-US" dirty="0" smtClean="0"/>
              <a:t>Baths</a:t>
            </a:r>
          </a:p>
          <a:p>
            <a:pPr lvl="1"/>
            <a:r>
              <a:rPr lang="en-US" dirty="0" smtClean="0"/>
              <a:t>Indoor Plumbing </a:t>
            </a:r>
          </a:p>
          <a:p>
            <a:pPr lvl="1"/>
            <a:r>
              <a:rPr lang="en-US" dirty="0" smtClean="0"/>
              <a:t>Palaces</a:t>
            </a:r>
          </a:p>
          <a:p>
            <a:pPr lvl="1"/>
            <a:r>
              <a:rPr lang="en-US" dirty="0" smtClean="0"/>
              <a:t>Roads</a:t>
            </a:r>
          </a:p>
          <a:p>
            <a:pPr lvl="1"/>
            <a:r>
              <a:rPr lang="en-US" dirty="0" smtClean="0"/>
              <a:t>Theatres</a:t>
            </a:r>
          </a:p>
          <a:p>
            <a:pPr lvl="1"/>
            <a:r>
              <a:rPr lang="en-US" dirty="0" smtClean="0"/>
              <a:t>Walls</a:t>
            </a:r>
          </a:p>
          <a:p>
            <a:pPr lvl="1"/>
            <a:endParaRPr lang="en-US" dirty="0" smtClean="0"/>
          </a:p>
        </p:txBody>
      </p:sp>
      <p:pic>
        <p:nvPicPr>
          <p:cNvPr id="2050" name="Picture 2" descr="http://upload.wikimedia.org/wikipedia/commons/d/d8/Pont_du_Gard_Oct_2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" t="16027"/>
          <a:stretch/>
        </p:blipFill>
        <p:spPr bwMode="auto">
          <a:xfrm>
            <a:off x="3393208" y="4003964"/>
            <a:ext cx="3890435" cy="254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jesus-is-savior.com/Basics/romans_r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73688"/>
            <a:ext cx="3276600" cy="233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705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Literature, Theater and Music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smtClean="0"/>
              <a:t>The Iliad </a:t>
            </a:r>
            <a:r>
              <a:rPr lang="en-US" dirty="0" smtClean="0"/>
              <a:t>and </a:t>
            </a:r>
            <a:r>
              <a:rPr lang="en-US" i="1" dirty="0" smtClean="0"/>
              <a:t>The Odyssey</a:t>
            </a:r>
            <a:r>
              <a:rPr lang="en-US" dirty="0" smtClean="0"/>
              <a:t> by Homer – still studied!</a:t>
            </a:r>
          </a:p>
          <a:p>
            <a:r>
              <a:rPr lang="en-US" dirty="0" smtClean="0"/>
              <a:t>Greek Drama influence authors such as Shakespeare, and still influence modern </a:t>
            </a:r>
            <a:r>
              <a:rPr lang="en-US" dirty="0" smtClean="0"/>
              <a:t>drama and movies </a:t>
            </a:r>
            <a:r>
              <a:rPr lang="en-US" dirty="0" smtClean="0"/>
              <a:t>today.</a:t>
            </a:r>
          </a:p>
          <a:p>
            <a:r>
              <a:rPr lang="en-US" dirty="0" smtClean="0"/>
              <a:t>Music played a significant role in Greek society; </a:t>
            </a:r>
            <a:r>
              <a:rPr lang="en-US" dirty="0"/>
              <a:t>The word </a:t>
            </a:r>
            <a:r>
              <a:rPr lang="en-US" i="1" dirty="0"/>
              <a:t>music</a:t>
            </a:r>
            <a:r>
              <a:rPr lang="en-US" dirty="0"/>
              <a:t> derives from the name of </a:t>
            </a:r>
            <a:r>
              <a:rPr lang="en-US" dirty="0" smtClean="0"/>
              <a:t>the Muses, </a:t>
            </a:r>
            <a:r>
              <a:rPr lang="en-US" dirty="0"/>
              <a:t>the daughters of </a:t>
            </a:r>
            <a:r>
              <a:rPr lang="en-US" dirty="0" smtClean="0"/>
              <a:t>Zeus,</a:t>
            </a:r>
            <a:r>
              <a:rPr lang="en-US" dirty="0"/>
              <a:t> who were patron goddesses of the arts.</a:t>
            </a:r>
          </a:p>
        </p:txBody>
      </p:sp>
      <p:pic>
        <p:nvPicPr>
          <p:cNvPr id="3074" name="Picture 2" descr="http://wteamgreekwiki.wikispaces.com/file/view/Greek_Theater.jpg/35186107/437x296/Greek_Thea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0"/>
          <a:stretch/>
        </p:blipFill>
        <p:spPr bwMode="auto">
          <a:xfrm>
            <a:off x="5034018" y="1447800"/>
            <a:ext cx="3352800" cy="252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.fineartamerica.com/images-medium-large/greek-theater-cliff-spoh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4276837" cy="196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720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calendar used in the West derives from the one created by Julius </a:t>
            </a:r>
            <a:r>
              <a:rPr lang="en-US" dirty="0" smtClean="0"/>
              <a:t>Caesar.</a:t>
            </a:r>
          </a:p>
          <a:p>
            <a:r>
              <a:rPr lang="en-US" dirty="0" smtClean="0"/>
              <a:t>Names </a:t>
            </a:r>
            <a:r>
              <a:rPr lang="en-US" dirty="0"/>
              <a:t>of the days of the week (in the romance languages) and months of the year also come from </a:t>
            </a:r>
            <a:r>
              <a:rPr lang="en-US" dirty="0" smtClean="0"/>
              <a:t>Rome.</a:t>
            </a:r>
            <a:endParaRPr lang="en-US" dirty="0"/>
          </a:p>
        </p:txBody>
      </p:sp>
      <p:pic>
        <p:nvPicPr>
          <p:cNvPr id="4098" name="Picture 2" descr="http://www.examiner.com/images/blog/wysiwyg/image/SundialAlessandroPaivaStoc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4" r="9949"/>
          <a:stretch/>
        </p:blipFill>
        <p:spPr bwMode="auto">
          <a:xfrm>
            <a:off x="5001491" y="1143000"/>
            <a:ext cx="3103418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rystalinks.com/idesofmarchc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2" y="4343400"/>
            <a:ext cx="4381496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843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Greek and Roman alphabet – basis for our alphabet</a:t>
            </a:r>
          </a:p>
          <a:p>
            <a:r>
              <a:rPr lang="en-US" dirty="0" smtClean="0"/>
              <a:t>Greek  root words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ncient, autobiography, chronic, democracy</a:t>
            </a:r>
            <a:r>
              <a:rPr lang="en-US" dirty="0"/>
              <a:t>, </a:t>
            </a:r>
            <a:r>
              <a:rPr lang="en-US" dirty="0" smtClean="0"/>
              <a:t>encyclopedia, geography, Minneapolis, telephone</a:t>
            </a:r>
            <a:endParaRPr lang="en-US" dirty="0"/>
          </a:p>
          <a:p>
            <a:r>
              <a:rPr lang="en-US" dirty="0" smtClean="0"/>
              <a:t>Latin – basis for many languages spoken today</a:t>
            </a:r>
          </a:p>
          <a:p>
            <a:pPr lvl="1"/>
            <a:r>
              <a:rPr lang="en-US" dirty="0" smtClean="0"/>
              <a:t>French</a:t>
            </a:r>
            <a:r>
              <a:rPr lang="en-US" dirty="0"/>
              <a:t>, Italian, </a:t>
            </a:r>
            <a:r>
              <a:rPr lang="en-US" dirty="0" smtClean="0"/>
              <a:t>Portuguese and Spanish</a:t>
            </a:r>
          </a:p>
          <a:p>
            <a:r>
              <a:rPr lang="en-US" dirty="0" smtClean="0"/>
              <a:t>Latin root words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ox, delete, erase, enquire, hyphen, joke, merge, obnoxious, query, retaliate, scholar,  trivia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20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Important developments, e.g.</a:t>
            </a:r>
          </a:p>
          <a:p>
            <a:pPr lvl="1"/>
            <a:r>
              <a:rPr lang="en-US" dirty="0" smtClean="0"/>
              <a:t>Rules of Geometry</a:t>
            </a:r>
          </a:p>
          <a:p>
            <a:pPr lvl="1"/>
            <a:r>
              <a:rPr lang="en-US" dirty="0" smtClean="0"/>
              <a:t>Idea of Mathematical Proof</a:t>
            </a:r>
          </a:p>
          <a:p>
            <a:pPr lvl="1"/>
            <a:r>
              <a:rPr lang="en-US" dirty="0" smtClean="0"/>
              <a:t>Discoveries in Number Theory</a:t>
            </a:r>
          </a:p>
          <a:p>
            <a:pPr lvl="1"/>
            <a:r>
              <a:rPr lang="en-US" dirty="0" smtClean="0"/>
              <a:t>Applied Mathematics</a:t>
            </a:r>
          </a:p>
          <a:p>
            <a:r>
              <a:rPr lang="en-US" dirty="0" smtClean="0"/>
              <a:t>Mathematicians included</a:t>
            </a:r>
          </a:p>
          <a:p>
            <a:pPr lvl="1"/>
            <a:r>
              <a:rPr lang="en-US" dirty="0" smtClean="0"/>
              <a:t>Pythagoras</a:t>
            </a:r>
          </a:p>
          <a:p>
            <a:pPr lvl="1"/>
            <a:r>
              <a:rPr lang="en-US" dirty="0" smtClean="0"/>
              <a:t>Euclid</a:t>
            </a:r>
          </a:p>
          <a:p>
            <a:pPr lvl="1"/>
            <a:r>
              <a:rPr lang="en-US" dirty="0" smtClean="0"/>
              <a:t>Archimedes</a:t>
            </a:r>
          </a:p>
        </p:txBody>
      </p:sp>
      <p:pic>
        <p:nvPicPr>
          <p:cNvPr id="5124" name="Picture 4" descr="http://i59.tinypic.com/25a6cg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5105399" y="1752600"/>
            <a:ext cx="313125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537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Science and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Developed astronomy, e.g. proposed that earth moves around an axis, and earth revolves around sun. </a:t>
            </a:r>
          </a:p>
          <a:p>
            <a:r>
              <a:rPr lang="en-US" dirty="0"/>
              <a:t>M</a:t>
            </a:r>
            <a:r>
              <a:rPr lang="en-US" dirty="0" smtClean="0"/>
              <a:t>ade </a:t>
            </a:r>
            <a:r>
              <a:rPr lang="en-US" dirty="0"/>
              <a:t>important discoveries in the medical </a:t>
            </a:r>
            <a:r>
              <a:rPr lang="en-US" dirty="0" smtClean="0"/>
              <a:t>field; Hippocrates considered </a:t>
            </a:r>
            <a:r>
              <a:rPr lang="en-US" i="1" dirty="0" smtClean="0"/>
              <a:t>Father of Medicine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146" name="Picture 2" descr="http://i1.cpcache.com/product_zoom/39220914/greek_mathematician_archimedes_stein.jpg?height=460&amp;width=460&amp;padToSquare=tr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2" b="15099"/>
          <a:stretch/>
        </p:blipFill>
        <p:spPr bwMode="auto">
          <a:xfrm>
            <a:off x="4419600" y="2286000"/>
            <a:ext cx="4381500" cy="303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356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After Theodosius declared Christianity to be the official religion of Rome, former </a:t>
            </a:r>
            <a:r>
              <a:rPr lang="en-US" dirty="0"/>
              <a:t>Roman territories became Christian </a:t>
            </a:r>
            <a:r>
              <a:rPr lang="en-US" dirty="0" smtClean="0"/>
              <a:t>states.</a:t>
            </a:r>
          </a:p>
          <a:p>
            <a:r>
              <a:rPr lang="en-US" dirty="0" smtClean="0"/>
              <a:t>Exported </a:t>
            </a:r>
            <a:r>
              <a:rPr lang="en-US" dirty="0"/>
              <a:t>their religion to other parts of the world, through colonization and missionaries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Today largest religious group in the world. </a:t>
            </a:r>
          </a:p>
          <a:p>
            <a:endParaRPr lang="en-US" dirty="0"/>
          </a:p>
        </p:txBody>
      </p:sp>
      <p:pic>
        <p:nvPicPr>
          <p:cNvPr id="3074" name="Picture 2" descr="http://www.nationalgeographic.com/lostgospel/_images/_timeline/09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91835"/>
            <a:ext cx="2819400" cy="275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 descr="https://paulacarnes.files.wordpress.com/2013/07/world_religions_pie_chart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AutoShape 6" descr="https://paulacarnes.files.wordpress.com/2013/07/world_religions_pie_chart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80" name="Picture 8" descr="http://web.ovu.edu/peppercenter/survey/world_dem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7" y="3505200"/>
            <a:ext cx="41243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720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</a:t>
            </a:r>
            <a:r>
              <a:rPr lang="en-US" dirty="0" smtClean="0">
                <a:hlinkClick r:id="rId2"/>
              </a:rPr>
              <a:t>Inventions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Aqueducts</a:t>
            </a:r>
          </a:p>
          <a:p>
            <a:r>
              <a:rPr lang="en-US" dirty="0" smtClean="0"/>
              <a:t>Concrete</a:t>
            </a:r>
          </a:p>
          <a:p>
            <a:r>
              <a:rPr lang="en-US" dirty="0" smtClean="0"/>
              <a:t>Newspapers</a:t>
            </a:r>
          </a:p>
          <a:p>
            <a:r>
              <a:rPr lang="en-US" dirty="0" smtClean="0"/>
              <a:t>Welfare</a:t>
            </a:r>
          </a:p>
          <a:p>
            <a:r>
              <a:rPr lang="en-US" dirty="0" smtClean="0"/>
              <a:t>Bound Books</a:t>
            </a:r>
          </a:p>
          <a:p>
            <a:r>
              <a:rPr lang="en-US" dirty="0" smtClean="0"/>
              <a:t>Roads and Highways</a:t>
            </a:r>
          </a:p>
          <a:p>
            <a:r>
              <a:rPr lang="en-US" dirty="0" smtClean="0"/>
              <a:t>Roman Arches</a:t>
            </a:r>
          </a:p>
          <a:p>
            <a:r>
              <a:rPr lang="en-US" dirty="0" smtClean="0"/>
              <a:t>Julian Calendar</a:t>
            </a:r>
          </a:p>
          <a:p>
            <a:r>
              <a:rPr lang="en-US" dirty="0" smtClean="0"/>
              <a:t>Twelve Tables</a:t>
            </a:r>
          </a:p>
          <a:p>
            <a:r>
              <a:rPr lang="en-US" dirty="0" smtClean="0"/>
              <a:t>Battlefield Surgery</a:t>
            </a:r>
          </a:p>
          <a:p>
            <a:endParaRPr lang="en-US" dirty="0"/>
          </a:p>
        </p:txBody>
      </p:sp>
      <p:pic>
        <p:nvPicPr>
          <p:cNvPr id="2050" name="Picture 2" descr="Roman Aquedu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64" y="512618"/>
            <a:ext cx="2848623" cy="189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ncre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65" y="1406236"/>
            <a:ext cx="2587335" cy="171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elfa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58108"/>
            <a:ext cx="2023234" cy="134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ound Book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234" y="2603598"/>
            <a:ext cx="2605285" cy="173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oman Arch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67" y="4495800"/>
            <a:ext cx="2619552" cy="174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he Julian Calenda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376" y="4892532"/>
            <a:ext cx="2022528" cy="13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370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lessons of history would suggest that civilizations move in cycles. You can track that back quite far – the Babylonians, the Sumerians, followed by the Egyptians, the Romans, China. We’re obviously in an upward cycle right now, and hopefully that remains the case. But, it may not. </a:t>
            </a:r>
          </a:p>
          <a:p>
            <a:pPr marL="365760" lvl="1" indent="0">
              <a:buNone/>
            </a:pPr>
            <a:r>
              <a:rPr lang="en-US" sz="3000" dirty="0" smtClean="0"/>
              <a:t>(Elon Musk)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 conclusion...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795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Greek Legacy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Democracy developed in </a:t>
            </a:r>
            <a:r>
              <a:rPr lang="en-US" dirty="0" smtClean="0"/>
              <a:t>Athens.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USA government today can be described as a </a:t>
            </a:r>
            <a:r>
              <a:rPr lang="en-US" b="1" i="1" dirty="0" smtClean="0"/>
              <a:t>democratic republic</a:t>
            </a:r>
            <a:r>
              <a:rPr lang="en-US" dirty="0" smtClean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System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Western Civilization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2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Greek Legacy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government of Athens included three major bodies: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Assembly,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Council of 500,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People’s Court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USA government includes </a:t>
            </a:r>
            <a:r>
              <a:rPr lang="en-US" dirty="0"/>
              <a:t>three major bodies: </a:t>
            </a:r>
            <a:endParaRPr lang="en-US" dirty="0" smtClean="0"/>
          </a:p>
          <a:p>
            <a:pPr lvl="1"/>
            <a:r>
              <a:rPr lang="en-US" dirty="0" smtClean="0"/>
              <a:t>Legislative Branch</a:t>
            </a:r>
          </a:p>
          <a:p>
            <a:pPr lvl="1"/>
            <a:r>
              <a:rPr lang="en-US" dirty="0" smtClean="0"/>
              <a:t>Executive Branch</a:t>
            </a:r>
          </a:p>
          <a:p>
            <a:pPr lvl="1"/>
            <a:r>
              <a:rPr lang="en-US" dirty="0" smtClean="0"/>
              <a:t>Judiciary Branch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System (Cont.)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Western Civilization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2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Roman Legacy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Romans </a:t>
            </a:r>
            <a:r>
              <a:rPr lang="en-US" dirty="0"/>
              <a:t>developed a form of government known as a republic.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USA government today can be described as a </a:t>
            </a:r>
            <a:r>
              <a:rPr lang="en-US" b="1" i="1" dirty="0" smtClean="0"/>
              <a:t>democratic republic</a:t>
            </a:r>
            <a:r>
              <a:rPr lang="en-US" dirty="0" smtClean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System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Western Civilization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Roman Legacy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Romans created their first legal code by formally writing down some of their </a:t>
            </a:r>
            <a:r>
              <a:rPr lang="en-US" dirty="0" smtClean="0"/>
              <a:t>laws; called the </a:t>
            </a:r>
            <a:r>
              <a:rPr lang="en-US" b="1" i="1" dirty="0" smtClean="0"/>
              <a:t>Twelve Tables</a:t>
            </a:r>
            <a:r>
              <a:rPr lang="en-US" dirty="0" smtClean="0"/>
              <a:t>.</a:t>
            </a:r>
          </a:p>
          <a:p>
            <a:r>
              <a:rPr lang="en-US" dirty="0"/>
              <a:t>Having the law written down protected the rights of all citizens.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Law systems across the world, including Western Europe and the USA, are based on many of the principles of Roman Law.</a:t>
            </a:r>
          </a:p>
          <a:p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is from the Romans that we inherited the belief that </a:t>
            </a:r>
            <a:endParaRPr lang="en-US" dirty="0" smtClean="0"/>
          </a:p>
          <a:p>
            <a:pPr lvl="1"/>
            <a:r>
              <a:rPr lang="en-US" sz="2200" dirty="0" smtClean="0"/>
              <a:t>a </a:t>
            </a:r>
            <a:r>
              <a:rPr lang="en-US" sz="2200" dirty="0"/>
              <a:t>man should not be accused anonymously, </a:t>
            </a:r>
            <a:endParaRPr lang="en-US" sz="2200" dirty="0" smtClean="0"/>
          </a:p>
          <a:p>
            <a:pPr lvl="1"/>
            <a:r>
              <a:rPr lang="en-US" sz="2200" dirty="0" smtClean="0"/>
              <a:t>that </a:t>
            </a:r>
            <a:r>
              <a:rPr lang="en-US" sz="2200" dirty="0"/>
              <a:t>he should not be penalized for what he thinks, </a:t>
            </a:r>
            <a:endParaRPr lang="en-US" sz="2200" dirty="0" smtClean="0"/>
          </a:p>
          <a:p>
            <a:pPr lvl="1"/>
            <a:r>
              <a:rPr lang="en-US" sz="2200" dirty="0" smtClean="0"/>
              <a:t>that </a:t>
            </a:r>
            <a:r>
              <a:rPr lang="en-US" sz="2200" dirty="0"/>
              <a:t>he should be considered innocent until he is proven guilty. </a:t>
            </a:r>
            <a:endParaRPr lang="en-US" sz="2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System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Western Civilization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20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Greek Legacy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Focused on reason  and enquiry; looked for explanations beyond mythology. </a:t>
            </a:r>
          </a:p>
          <a:p>
            <a:r>
              <a:rPr lang="en-US" dirty="0" smtClean="0"/>
              <a:t>Included</a:t>
            </a:r>
          </a:p>
          <a:p>
            <a:pPr lvl="1"/>
            <a:r>
              <a:rPr lang="en-US" dirty="0" smtClean="0"/>
              <a:t>Socrates</a:t>
            </a:r>
          </a:p>
          <a:p>
            <a:pPr lvl="1"/>
            <a:r>
              <a:rPr lang="en-US" dirty="0" smtClean="0"/>
              <a:t>Plato</a:t>
            </a:r>
          </a:p>
          <a:p>
            <a:pPr lvl="1"/>
            <a:r>
              <a:rPr lang="en-US" dirty="0" smtClean="0"/>
              <a:t>Aristotle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Important effect on modern philosophy as well as science.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Socratic Method</a:t>
            </a:r>
          </a:p>
          <a:p>
            <a:pPr lvl="1"/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Western Civilization TODAY!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2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Founding Cities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Many existing European cities were founded by the Romans</a:t>
            </a:r>
          </a:p>
          <a:p>
            <a:pPr lvl="1"/>
            <a:r>
              <a:rPr lang="en-US" dirty="0" smtClean="0"/>
              <a:t>Cologne Germany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Bath (Great Britain)</a:t>
            </a:r>
            <a:endParaRPr lang="en-US" dirty="0" smtClean="0"/>
          </a:p>
          <a:p>
            <a:pPr lvl="1"/>
            <a:r>
              <a:rPr lang="en-US" dirty="0" smtClean="0"/>
              <a:t>London (Great Britain)</a:t>
            </a:r>
            <a:endParaRPr lang="en-US" dirty="0"/>
          </a:p>
        </p:txBody>
      </p:sp>
      <p:sp>
        <p:nvSpPr>
          <p:cNvPr id="2" name="AutoShape 4" descr="https://www.bluffton.edu/~sullivanm/bathbaths/greatbath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6" descr="https://www.bluffton.edu/~sullivanm/bathbaths/greatbath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2" name="Picture 8" descr="http://www.traveltoeuropeaskdoc.com/wp-content/uploads/2009/10/bath-roman-bath-great-bath-0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"/>
            <a:ext cx="341267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timetravel-britain.com/articles/1photos/london/Roman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7752" r="6820" b="7621"/>
          <a:stretch/>
        </p:blipFill>
        <p:spPr bwMode="auto">
          <a:xfrm>
            <a:off x="5029200" y="3588326"/>
            <a:ext cx="3412671" cy="226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2971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Bath, England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46865" y="5918670"/>
            <a:ext cx="379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Remains of Roman Wall, 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87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Architecture</a:t>
            </a:r>
            <a:endParaRPr lang="en-US" dirty="0"/>
          </a:p>
        </p:txBody>
      </p:sp>
      <p:pic>
        <p:nvPicPr>
          <p:cNvPr id="1028" name="Picture 4" descr="http://i.huffpost.com/gen/1444171/images/o-CAPITOL-HILL-faceboo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7"/>
          <a:stretch/>
        </p:blipFill>
        <p:spPr bwMode="auto">
          <a:xfrm>
            <a:off x="4876800" y="1506682"/>
            <a:ext cx="3468688" cy="211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logs.luc.edu/ilweekly/files/2011/07/Treasury-Buil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76701"/>
            <a:ext cx="3433923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greekgateway.com/images/stories/temple%20of%20ze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06682"/>
            <a:ext cx="3499757" cy="222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greekgateway.com/images/stories/white%20hou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44191"/>
            <a:ext cx="2436442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16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Architecture</a:t>
            </a:r>
            <a:endParaRPr lang="en-US" dirty="0"/>
          </a:p>
        </p:txBody>
      </p:sp>
      <p:pic>
        <p:nvPicPr>
          <p:cNvPr id="2052" name="Picture 4" descr="http://www.utexas.edu/cola/files/nKSrna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346077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c/c0/Roman_theater_in_Aspend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90428"/>
            <a:ext cx="2678362" cy="200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edia.cleveland.com/footballpicks/photo/pdstock-white-housejpg-2b2354d47df6a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05" y="1881409"/>
            <a:ext cx="2734615" cy="19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rod.static.vikings.clubs.nfl.com/assets/images/stadium/DES-bowl-view-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24553"/>
            <a:ext cx="3286513" cy="197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020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206</TotalTime>
  <Words>677</Words>
  <Application>Microsoft Office PowerPoint</Application>
  <PresentationFormat>On-screen Show (4:3)</PresentationFormat>
  <Paragraphs>113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Paper</vt:lpstr>
      <vt:lpstr>Ancient Greece and Rome</vt:lpstr>
      <vt:lpstr>Political System</vt:lpstr>
      <vt:lpstr>Political System (Cont.)</vt:lpstr>
      <vt:lpstr>Political System</vt:lpstr>
      <vt:lpstr>Legal System</vt:lpstr>
      <vt:lpstr>Philosophy</vt:lpstr>
      <vt:lpstr>Founding Cities</vt:lpstr>
      <vt:lpstr>Greek Architecture</vt:lpstr>
      <vt:lpstr>Roman Architecture</vt:lpstr>
      <vt:lpstr>Roman Architecture and Engineering</vt:lpstr>
      <vt:lpstr>Greek Literature, Theater and Music</vt:lpstr>
      <vt:lpstr>Calendar</vt:lpstr>
      <vt:lpstr>Languages</vt:lpstr>
      <vt:lpstr>Greek Math</vt:lpstr>
      <vt:lpstr>Greek Science and Medicine</vt:lpstr>
      <vt:lpstr>Religion</vt:lpstr>
      <vt:lpstr>Roman Inventions  </vt:lpstr>
      <vt:lpstr>In conclusion...</vt:lpstr>
    </vt:vector>
  </TitlesOfParts>
  <Company>ISD 279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Edwards, Lindy (PCSH)</dc:creator>
  <cp:lastModifiedBy>Edwards, Lindy (PCSH)</cp:lastModifiedBy>
  <cp:revision>41</cp:revision>
  <dcterms:created xsi:type="dcterms:W3CDTF">2015-03-10T18:49:33Z</dcterms:created>
  <dcterms:modified xsi:type="dcterms:W3CDTF">2015-03-23T15:17:57Z</dcterms:modified>
</cp:coreProperties>
</file>