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3"/>
  </p:notesMasterIdLst>
  <p:sldIdLst>
    <p:sldId id="471" r:id="rId2"/>
    <p:sldId id="473" r:id="rId3"/>
    <p:sldId id="474" r:id="rId4"/>
    <p:sldId id="475" r:id="rId5"/>
    <p:sldId id="476" r:id="rId6"/>
    <p:sldId id="480" r:id="rId7"/>
    <p:sldId id="477" r:id="rId8"/>
    <p:sldId id="478" r:id="rId9"/>
    <p:sldId id="479" r:id="rId10"/>
    <p:sldId id="348" r:id="rId11"/>
    <p:sldId id="347" r:id="rId12"/>
    <p:sldId id="355" r:id="rId13"/>
    <p:sldId id="356" r:id="rId14"/>
    <p:sldId id="357" r:id="rId15"/>
    <p:sldId id="358" r:id="rId16"/>
    <p:sldId id="359" r:id="rId17"/>
    <p:sldId id="349" r:id="rId18"/>
    <p:sldId id="352" r:id="rId19"/>
    <p:sldId id="360" r:id="rId20"/>
    <p:sldId id="361" r:id="rId21"/>
    <p:sldId id="362" r:id="rId22"/>
    <p:sldId id="350" r:id="rId23"/>
    <p:sldId id="353" r:id="rId24"/>
    <p:sldId id="363" r:id="rId25"/>
    <p:sldId id="364" r:id="rId26"/>
    <p:sldId id="365" r:id="rId27"/>
    <p:sldId id="351" r:id="rId28"/>
    <p:sldId id="354" r:id="rId29"/>
    <p:sldId id="366" r:id="rId30"/>
    <p:sldId id="367" r:id="rId31"/>
    <p:sldId id="3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200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B0A58-295F-4BDD-ADCA-31C601D07B48}" type="datetimeFigureOut">
              <a:rPr lang="en-US" smtClean="0"/>
              <a:t>5/21/2014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47C2A-E4B9-41CB-B187-D65ECF923044}" type="slidenum">
              <a:rPr lang="en-US" smtClean="0"/>
              <a:t>‹#›</a:t>
            </a:fld>
            <a:endParaRPr lang="en-US" dirty="0"/>
          </a:p>
        </p:txBody>
      </p:sp>
    </p:spTree>
    <p:extLst>
      <p:ext uri="{BB962C8B-B14F-4D97-AF65-F5344CB8AC3E}">
        <p14:creationId xmlns:p14="http://schemas.microsoft.com/office/powerpoint/2010/main" val="310703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77735E7-0B34-4969-B079-4CC85B5BD639}" type="datetimeFigureOut">
              <a:rPr lang="en-US" smtClean="0"/>
              <a:t>5/21/2014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DF6AD7-F2F0-4C98-8279-E7AEBDBFFEC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54DF6AD7-F2F0-4C98-8279-E7AEBDBFFECB}"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77735E7-0B34-4969-B079-4CC85B5BD639}" type="datetimeFigureOut">
              <a:rPr lang="en-US" smtClean="0"/>
              <a:t>5/21/2014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77735E7-0B34-4969-B079-4CC85B5BD639}" type="datetimeFigureOut">
              <a:rPr lang="en-US" smtClean="0"/>
              <a:t>5/21/2014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54DF6AD7-F2F0-4C98-8279-E7AEBDBFFE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77735E7-0B34-4969-B079-4CC85B5BD639}" type="datetimeFigureOut">
              <a:rPr lang="en-US" smtClean="0"/>
              <a:t>5/21/2014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DF6AD7-F2F0-4C98-8279-E7AEBDBFFECB}"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7735E7-0B34-4969-B079-4CC85B5BD639}" type="datetimeFigureOut">
              <a:rPr lang="en-US" smtClean="0"/>
              <a:t>5/21/2014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DF6AD7-F2F0-4C98-8279-E7AEBDBFFEC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Pueblo_Bonito_Aerial_Chaco_Canyon.jpg" TargetMode="External"/><Relationship Id="rId2" Type="http://schemas.openxmlformats.org/officeDocument/2006/relationships/image" Target="../media/image21.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Americas</a:t>
            </a:r>
            <a:endParaRPr lang="en-US" dirty="0"/>
          </a:p>
        </p:txBody>
      </p:sp>
      <p:sp>
        <p:nvSpPr>
          <p:cNvPr id="3" name="Subtitle 2"/>
          <p:cNvSpPr>
            <a:spLocks noGrp="1"/>
          </p:cNvSpPr>
          <p:nvPr>
            <p:ph type="subTitle" idx="1"/>
          </p:nvPr>
        </p:nvSpPr>
        <p:spPr/>
        <p:txBody>
          <a:bodyPr/>
          <a:lstStyle/>
          <a:p>
            <a:r>
              <a:rPr lang="en-US" dirty="0" smtClean="0"/>
              <a:t>Chapter </a:t>
            </a:r>
            <a:r>
              <a:rPr lang="en-US" dirty="0"/>
              <a:t>9</a:t>
            </a:r>
            <a:r>
              <a:rPr lang="en-US" dirty="0" smtClean="0"/>
              <a:t>, Section 2 &amp; 3</a:t>
            </a:r>
            <a:endParaRPr lang="en-US" dirty="0"/>
          </a:p>
        </p:txBody>
      </p:sp>
    </p:spTree>
    <p:extLst>
      <p:ext uri="{BB962C8B-B14F-4D97-AF65-F5344CB8AC3E}">
        <p14:creationId xmlns:p14="http://schemas.microsoft.com/office/powerpoint/2010/main" val="107386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North American Societies</a:t>
            </a:r>
            <a:endParaRPr lang="en-US" dirty="0"/>
          </a:p>
        </p:txBody>
      </p:sp>
      <p:sp>
        <p:nvSpPr>
          <p:cNvPr id="3" name="Subtitle 2"/>
          <p:cNvSpPr>
            <a:spLocks noGrp="1"/>
          </p:cNvSpPr>
          <p:nvPr>
            <p:ph type="subTitle" idx="1"/>
          </p:nvPr>
        </p:nvSpPr>
        <p:spPr/>
        <p:txBody>
          <a:bodyPr/>
          <a:lstStyle/>
          <a:p>
            <a:r>
              <a:rPr lang="en-US" dirty="0" smtClean="0"/>
              <a:t>Chapter 16, Section 1</a:t>
            </a:r>
            <a:endParaRPr lang="en-US" dirty="0"/>
          </a:p>
        </p:txBody>
      </p:sp>
    </p:spTree>
    <p:extLst>
      <p:ext uri="{BB962C8B-B14F-4D97-AF65-F5344CB8AC3E}">
        <p14:creationId xmlns:p14="http://schemas.microsoft.com/office/powerpoint/2010/main" val="251497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Potlatch</a:t>
            </a:r>
            <a:endParaRPr lang="en-US" dirty="0"/>
          </a:p>
        </p:txBody>
      </p:sp>
      <p:sp>
        <p:nvSpPr>
          <p:cNvPr id="6" name="Content Placeholder 5"/>
          <p:cNvSpPr>
            <a:spLocks noGrp="1"/>
          </p:cNvSpPr>
          <p:nvPr>
            <p:ph sz="quarter" idx="2"/>
          </p:nvPr>
        </p:nvSpPr>
        <p:spPr>
          <a:xfrm>
            <a:off x="457200" y="1444294"/>
            <a:ext cx="4040188" cy="4727906"/>
          </a:xfrm>
        </p:spPr>
        <p:txBody>
          <a:bodyPr>
            <a:normAutofit/>
          </a:bodyPr>
          <a:lstStyle/>
          <a:p>
            <a:r>
              <a:rPr lang="en-US" dirty="0" smtClean="0"/>
              <a:t>Tribes in northwest developed societies; wealth created different classes within societies.</a:t>
            </a:r>
          </a:p>
          <a:p>
            <a:r>
              <a:rPr lang="en-US" dirty="0" smtClean="0"/>
              <a:t>Families displayed rank and status in ceremony called </a:t>
            </a:r>
            <a:r>
              <a:rPr lang="en-US" b="1" i="1" dirty="0" smtClean="0"/>
              <a:t>potlatch</a:t>
            </a:r>
            <a:r>
              <a:rPr lang="en-US" dirty="0" smtClean="0"/>
              <a:t>.</a:t>
            </a:r>
          </a:p>
          <a:p>
            <a:r>
              <a:rPr lang="en-US" dirty="0" smtClean="0"/>
              <a:t>Provided community with food, drink and gifts.</a:t>
            </a:r>
          </a:p>
          <a:p>
            <a:endParaRPr lang="en-US" dirty="0" smtClean="0"/>
          </a:p>
          <a:p>
            <a:endParaRPr lang="en-US" dirty="0"/>
          </a:p>
        </p:txBody>
      </p:sp>
      <p:pic>
        <p:nvPicPr>
          <p:cNvPr id="3074" name="Picture 2" descr="http://blog.designatnoon.com/wp-content/uploads/2011/03/potlatch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24000"/>
            <a:ext cx="4114800" cy="323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60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Anasazi</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Group of people who lived in Four Corners region (where Arizona, Colorado, New Mexico and Utah meet).</a:t>
            </a:r>
          </a:p>
          <a:p>
            <a:r>
              <a:rPr lang="en-US" dirty="0" smtClean="0"/>
              <a:t>Built impressive cliff dwellings on top of flat-topped hills (mesas) or in shallow caves.</a:t>
            </a:r>
          </a:p>
          <a:p>
            <a:pPr lvl="1"/>
            <a:r>
              <a:rPr lang="en-US" dirty="0" smtClean="0"/>
              <a:t>Mesa Verde</a:t>
            </a:r>
            <a:endParaRPr lang="en-US" dirty="0"/>
          </a:p>
        </p:txBody>
      </p:sp>
      <p:pic>
        <p:nvPicPr>
          <p:cNvPr id="2050" name="Picture 2" descr="http://upload.wikimedia.org/wikipedia/commons/thumb/4/4f/Mesaverde_cliffpalace_20030914.752.jpg/350px-Mesaverde_cliffpalace_20030914.7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468" y="1295400"/>
            <a:ext cx="4171903" cy="27772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ncestral pueblo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191000"/>
            <a:ext cx="4174371" cy="232373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greatrvescapes.com/wp-content/uploads/2012/06/four-corn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6272" y="4887798"/>
            <a:ext cx="1593273" cy="162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1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Pueblo</a:t>
            </a:r>
            <a:endParaRPr lang="en-US" dirty="0"/>
          </a:p>
        </p:txBody>
      </p:sp>
      <p:sp>
        <p:nvSpPr>
          <p:cNvPr id="4" name="Text Placeholder 3"/>
          <p:cNvSpPr>
            <a:spLocks noGrp="1"/>
          </p:cNvSpPr>
          <p:nvPr>
            <p:ph type="body" sz="half" idx="3"/>
          </p:nvPr>
        </p:nvSpPr>
        <p:spPr>
          <a:xfrm>
            <a:off x="5145232" y="5562600"/>
            <a:ext cx="3333750" cy="762000"/>
          </a:xfrm>
        </p:spPr>
        <p:txBody>
          <a:bodyPr>
            <a:normAutofit/>
          </a:bodyPr>
          <a:lstStyle/>
          <a:p>
            <a:pPr algn="ctr"/>
            <a:r>
              <a:rPr lang="en-US" sz="1600" b="1" dirty="0"/>
              <a:t>Pueblo Bonito, the largest of the </a:t>
            </a:r>
            <a:r>
              <a:rPr lang="en-US" sz="1600" b="1" dirty="0" err="1"/>
              <a:t>Chacoan</a:t>
            </a:r>
            <a:r>
              <a:rPr lang="en-US" sz="1600" b="1" dirty="0"/>
              <a:t> Great Houses</a:t>
            </a:r>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Villages of large, apartment-style compounds built by Anasazi.</a:t>
            </a:r>
          </a:p>
          <a:p>
            <a:r>
              <a:rPr lang="en-US" dirty="0" smtClean="0"/>
              <a:t>Made of stone or adobe (sun baked clay).</a:t>
            </a:r>
          </a:p>
          <a:p>
            <a:r>
              <a:rPr lang="en-US" dirty="0" smtClean="0"/>
              <a:t>Small windows to keep out sun.</a:t>
            </a:r>
          </a:p>
          <a:p>
            <a:r>
              <a:rPr lang="en-US" dirty="0" smtClean="0"/>
              <a:t>Buildings indicate high degree of social organization and inventiveness.</a:t>
            </a:r>
          </a:p>
          <a:p>
            <a:endParaRPr lang="en-US" dirty="0" smtClean="0"/>
          </a:p>
        </p:txBody>
      </p:sp>
      <p:pic>
        <p:nvPicPr>
          <p:cNvPr id="1026" name="Picture 2" descr="http://thssite.tripod.com/shel1/bonimo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5232" y="3262745"/>
            <a:ext cx="3344141" cy="21457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d/d3/Pueblo_Bonito_Aerial_Chaco_Canyon.jpg/350px-Pueblo_Bonito_Aerial_Chaco_Cany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5232" y="533400"/>
            <a:ext cx="33337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005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Mississippian Mound Builders</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Culture in woodlands east of Mississippi around A.D. 800.</a:t>
            </a:r>
          </a:p>
          <a:p>
            <a:r>
              <a:rPr lang="en-US" dirty="0" smtClean="0"/>
              <a:t>Created thriving villages based on farming and trade.</a:t>
            </a:r>
          </a:p>
          <a:p>
            <a:r>
              <a:rPr lang="en-US" dirty="0" smtClean="0"/>
              <a:t>Built huge burial mounds where they buried their dead.</a:t>
            </a:r>
          </a:p>
          <a:p>
            <a:r>
              <a:rPr lang="en-US" dirty="0" smtClean="0"/>
              <a:t>Mounds of tribal leaders often filled with gifts.</a:t>
            </a:r>
          </a:p>
          <a:p>
            <a:endParaRPr lang="en-US" dirty="0" smtClean="0"/>
          </a:p>
          <a:p>
            <a:endParaRPr lang="en-US" dirty="0"/>
          </a:p>
        </p:txBody>
      </p:sp>
      <p:pic>
        <p:nvPicPr>
          <p:cNvPr id="4102" name="Picture 6" descr="http://scodpub.files.wordpress.com/2010/10/cahokiam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24200"/>
            <a:ext cx="4089151" cy="33353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native-art-in-canada.com/image-files/map_moundbuilder-si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33056"/>
            <a:ext cx="2447925" cy="231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88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Iroquois</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Five Indian tribes in eastern Upper New York region; spoke similar language.</a:t>
            </a:r>
          </a:p>
          <a:p>
            <a:r>
              <a:rPr lang="en-US" dirty="0" smtClean="0"/>
              <a:t>Formed alliance under Chief Hiawatha in late 1500’s. </a:t>
            </a:r>
          </a:p>
          <a:p>
            <a:r>
              <a:rPr lang="en-US" dirty="0" smtClean="0"/>
              <a:t>Purpose to promote joint defense and cooperation amongst tribes.</a:t>
            </a:r>
          </a:p>
          <a:p>
            <a:endParaRPr lang="en-US" dirty="0" smtClean="0"/>
          </a:p>
          <a:p>
            <a:endParaRPr lang="en-US" dirty="0"/>
          </a:p>
        </p:txBody>
      </p:sp>
      <p:pic>
        <p:nvPicPr>
          <p:cNvPr id="2050" name="Picture 2" descr="http://coursesite.uhcl.edu/HSH/Whitec/ximages/amerinds/others/img_g5u1_quiz_map_iroquois%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573" y="3262744"/>
            <a:ext cx="32004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suite101.com.s3.amazonaws.com/2399195_com_iroquo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3636"/>
            <a:ext cx="1599446" cy="26905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shistoryimages.com/images/iroquois-hiawatha/fullsize/iroquois-hiawath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3" y="267405"/>
            <a:ext cx="1724026" cy="286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6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Totem</a:t>
            </a:r>
            <a:endParaRPr lang="en-US" dirty="0"/>
          </a:p>
        </p:txBody>
      </p:sp>
      <p:sp>
        <p:nvSpPr>
          <p:cNvPr id="5" name="Content Placeholder 4"/>
          <p:cNvSpPr>
            <a:spLocks noGrp="1"/>
          </p:cNvSpPr>
          <p:nvPr>
            <p:ph sz="quarter" idx="2"/>
          </p:nvPr>
        </p:nvSpPr>
        <p:spPr>
          <a:xfrm>
            <a:off x="457200" y="1444294"/>
            <a:ext cx="4040188" cy="4804106"/>
          </a:xfrm>
        </p:spPr>
        <p:txBody>
          <a:bodyPr/>
          <a:lstStyle/>
          <a:p>
            <a:r>
              <a:rPr lang="en-US" dirty="0" smtClean="0"/>
              <a:t>Used by Native American clans.</a:t>
            </a:r>
          </a:p>
          <a:p>
            <a:r>
              <a:rPr lang="en-US" dirty="0" smtClean="0"/>
              <a:t>Natural object which an individual, clan or group identifies itself. </a:t>
            </a:r>
          </a:p>
          <a:p>
            <a:r>
              <a:rPr lang="en-US" dirty="0" smtClean="0"/>
              <a:t>Would also define certain cultural practices, e.g. symbols on masks, huge poles in front of houses, etc. </a:t>
            </a:r>
            <a:endParaRPr lang="en-US" dirty="0"/>
          </a:p>
        </p:txBody>
      </p:sp>
      <p:pic>
        <p:nvPicPr>
          <p:cNvPr id="3074" name="Picture 2" descr="http://www.thecanadianencyclopedia.com/media/haida-house-28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818" y="3657600"/>
            <a:ext cx="3657600" cy="29817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arm3.staticflickr.com/2308/1698870777_956b3e2d01_z.jpg?z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90600"/>
            <a:ext cx="3772437" cy="251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67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Maya Kings and Cities</a:t>
            </a:r>
            <a:endParaRPr lang="en-US" dirty="0"/>
          </a:p>
        </p:txBody>
      </p:sp>
      <p:sp>
        <p:nvSpPr>
          <p:cNvPr id="3" name="Subtitle 2"/>
          <p:cNvSpPr>
            <a:spLocks noGrp="1"/>
          </p:cNvSpPr>
          <p:nvPr>
            <p:ph type="subTitle" idx="1"/>
          </p:nvPr>
        </p:nvSpPr>
        <p:spPr/>
        <p:txBody>
          <a:bodyPr/>
          <a:lstStyle/>
          <a:p>
            <a:r>
              <a:rPr lang="en-US" dirty="0" smtClean="0"/>
              <a:t>Chapter 16, Section 2</a:t>
            </a:r>
            <a:endParaRPr lang="en-US" dirty="0"/>
          </a:p>
        </p:txBody>
      </p:sp>
    </p:spTree>
    <p:extLst>
      <p:ext uri="{BB962C8B-B14F-4D97-AF65-F5344CB8AC3E}">
        <p14:creationId xmlns:p14="http://schemas.microsoft.com/office/powerpoint/2010/main" val="53270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Tikal</a:t>
            </a:r>
            <a:endParaRPr lang="en-US" dirty="0"/>
          </a:p>
        </p:txBody>
      </p:sp>
      <p:sp>
        <p:nvSpPr>
          <p:cNvPr id="6" name="Content Placeholder 5"/>
          <p:cNvSpPr>
            <a:spLocks noGrp="1"/>
          </p:cNvSpPr>
          <p:nvPr>
            <p:ph sz="quarter" idx="2"/>
          </p:nvPr>
        </p:nvSpPr>
        <p:spPr>
          <a:xfrm>
            <a:off x="457200" y="1444294"/>
            <a:ext cx="4040188" cy="4804106"/>
          </a:xfrm>
        </p:spPr>
        <p:txBody>
          <a:bodyPr>
            <a:normAutofit lnSpcReduction="10000"/>
          </a:bodyPr>
          <a:lstStyle/>
          <a:p>
            <a:endParaRPr lang="en-US" dirty="0" smtClean="0"/>
          </a:p>
          <a:p>
            <a:r>
              <a:rPr lang="en-US" dirty="0" smtClean="0"/>
              <a:t>Large city built by Maya civilization in northern Guatemala.</a:t>
            </a:r>
          </a:p>
          <a:p>
            <a:r>
              <a:rPr lang="en-US" dirty="0" smtClean="0"/>
              <a:t>Independent city state ruled by god-king; center for religion and trade.</a:t>
            </a:r>
          </a:p>
          <a:p>
            <a:r>
              <a:rPr lang="en-US" dirty="0" smtClean="0"/>
              <a:t>Typical city state featured giant pyramids, temples, palaces and elaborate stone carvings. </a:t>
            </a:r>
          </a:p>
          <a:p>
            <a:endParaRPr lang="en-US" dirty="0"/>
          </a:p>
        </p:txBody>
      </p:sp>
      <p:pic>
        <p:nvPicPr>
          <p:cNvPr id="4100" name="Picture 4" descr="http://www.thelivingmoon.com/43ancients/04images/Pyramid/Tikal_Guatemala_16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429000"/>
            <a:ext cx="4156104" cy="31206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farm3.staticflickr.com/2409/1676845763_0c8947c8db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81000"/>
            <a:ext cx="4156104"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29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Glyph</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800 hieroglyphic symbols used in Maya writing system.</a:t>
            </a:r>
          </a:p>
          <a:p>
            <a:r>
              <a:rPr lang="en-US" dirty="0" smtClean="0"/>
              <a:t>Some glyphs stood for whole words, and others represented syllables.</a:t>
            </a:r>
          </a:p>
          <a:p>
            <a:r>
              <a:rPr lang="en-US" dirty="0" smtClean="0"/>
              <a:t>Most advanced writing system in ancient Americas.</a:t>
            </a:r>
            <a:endParaRPr lang="en-US" dirty="0"/>
          </a:p>
        </p:txBody>
      </p:sp>
      <p:pic>
        <p:nvPicPr>
          <p:cNvPr id="1028" name="Picture 4" descr="http://www.ancientscripts.com/images/maya_logogram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32" y="304800"/>
            <a:ext cx="3593432" cy="284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rystalinks.com/maya_scri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0"/>
            <a:ext cx="438067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08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Mesoamerica</a:t>
            </a:r>
            <a:endParaRPr lang="en-US" dirty="0"/>
          </a:p>
        </p:txBody>
      </p:sp>
      <p:sp>
        <p:nvSpPr>
          <p:cNvPr id="5" name="Content Placeholder 4"/>
          <p:cNvSpPr>
            <a:spLocks noGrp="1"/>
          </p:cNvSpPr>
          <p:nvPr>
            <p:ph sz="quarter" idx="2"/>
          </p:nvPr>
        </p:nvSpPr>
        <p:spPr>
          <a:xfrm>
            <a:off x="457200" y="1444294"/>
            <a:ext cx="4040188" cy="4727906"/>
          </a:xfrm>
        </p:spPr>
        <p:txBody>
          <a:bodyPr>
            <a:normAutofit lnSpcReduction="10000"/>
          </a:bodyPr>
          <a:lstStyle/>
          <a:p>
            <a:r>
              <a:rPr lang="en-US" dirty="0" smtClean="0"/>
              <a:t>Geographical area stretching from central Mexico to northern Honduras.</a:t>
            </a:r>
          </a:p>
          <a:p>
            <a:r>
              <a:rPr lang="en-US" dirty="0" smtClean="0"/>
              <a:t>Hot and humid jungle area; giant trees that form thick cover preventing sunlight reaching ground; </a:t>
            </a:r>
            <a:r>
              <a:rPr lang="en-US" dirty="0"/>
              <a:t>100 inches rain/year. </a:t>
            </a:r>
            <a:endParaRPr lang="en-US" dirty="0" smtClean="0"/>
          </a:p>
          <a:p>
            <a:r>
              <a:rPr lang="en-US" dirty="0" smtClean="0"/>
              <a:t>Rich in resources – salt, tar, clay, wood and rubber.</a:t>
            </a:r>
            <a:endParaRPr lang="en-US" dirty="0"/>
          </a:p>
        </p:txBody>
      </p:sp>
      <p:pic>
        <p:nvPicPr>
          <p:cNvPr id="1026" name="Picture 2" descr="http://www.mayaforestgardeners.org/images/Mesoamerica-map-6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85800"/>
            <a:ext cx="4201259" cy="2730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216" y="3657599"/>
            <a:ext cx="4058843" cy="299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00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Bark-paper book used by Mayan to record historical events. </a:t>
            </a:r>
          </a:p>
          <a:p>
            <a:r>
              <a:rPr lang="en-US" dirty="0" smtClean="0"/>
              <a:t>Only three of these ancient books have survived.</a:t>
            </a:r>
          </a:p>
          <a:p>
            <a:endParaRPr lang="en-US" dirty="0"/>
          </a:p>
        </p:txBody>
      </p:sp>
      <p:sp>
        <p:nvSpPr>
          <p:cNvPr id="2" name="Title 1"/>
          <p:cNvSpPr>
            <a:spLocks noGrp="1"/>
          </p:cNvSpPr>
          <p:nvPr>
            <p:ph type="title"/>
          </p:nvPr>
        </p:nvSpPr>
        <p:spPr/>
        <p:txBody>
          <a:bodyPr/>
          <a:lstStyle/>
          <a:p>
            <a:r>
              <a:rPr lang="en-US" dirty="0" smtClean="0"/>
              <a:t>Codex</a:t>
            </a:r>
            <a:endParaRPr lang="en-US" dirty="0"/>
          </a:p>
        </p:txBody>
      </p:sp>
      <p:pic>
        <p:nvPicPr>
          <p:cNvPr id="2050" name="Picture 2" descr="http://farm2.staticflickr.com/1237/1425643490_cac2c739e2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42854"/>
            <a:ext cx="3013364" cy="22600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afoya.ws/ePortfolio/Technology/Development%20of%20Writing/images/maya-code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00400"/>
            <a:ext cx="5216247" cy="3227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933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Popol Vuh</a:t>
            </a:r>
            <a:endParaRPr lang="en-US" dirty="0"/>
          </a:p>
        </p:txBody>
      </p:sp>
      <p:sp>
        <p:nvSpPr>
          <p:cNvPr id="5" name="Content Placeholder 4"/>
          <p:cNvSpPr>
            <a:spLocks noGrp="1"/>
          </p:cNvSpPr>
          <p:nvPr>
            <p:ph sz="quarter" idx="2"/>
          </p:nvPr>
        </p:nvSpPr>
        <p:spPr/>
        <p:txBody>
          <a:bodyPr>
            <a:normAutofit/>
          </a:bodyPr>
          <a:lstStyle/>
          <a:p>
            <a:r>
              <a:rPr lang="en-US" dirty="0" smtClean="0"/>
              <a:t>One of just a few surviving Maya books recording history after arrival of Spanish.</a:t>
            </a:r>
          </a:p>
          <a:p>
            <a:r>
              <a:rPr lang="en-US" dirty="0" smtClean="0"/>
              <a:t>Often </a:t>
            </a:r>
            <a:r>
              <a:rPr lang="en-US" dirty="0"/>
              <a:t>considered the single most important piece of </a:t>
            </a:r>
            <a:r>
              <a:rPr lang="en-US" dirty="0" smtClean="0"/>
              <a:t>Mesoamerican </a:t>
            </a:r>
            <a:r>
              <a:rPr lang="en-US" dirty="0"/>
              <a:t>literature.</a:t>
            </a:r>
          </a:p>
          <a:p>
            <a:r>
              <a:rPr lang="en-US" dirty="0" smtClean="0"/>
              <a:t>Recounts Maya’s version of the creation.</a:t>
            </a:r>
          </a:p>
        </p:txBody>
      </p:sp>
      <p:pic>
        <p:nvPicPr>
          <p:cNvPr id="1028" name="Picture 4" descr="http://ecx.images-amazon.com/images/I/51K0toYtkjL._SY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2448" y="3124200"/>
            <a:ext cx="2282952" cy="3357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b/b2/Popol_vuh.jpg/250px-Popol_vu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3399"/>
            <a:ext cx="213360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32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Aztecs Control Central Mexico</a:t>
            </a:r>
            <a:endParaRPr lang="en-US" dirty="0"/>
          </a:p>
        </p:txBody>
      </p:sp>
      <p:sp>
        <p:nvSpPr>
          <p:cNvPr id="3" name="Subtitle 2"/>
          <p:cNvSpPr>
            <a:spLocks noGrp="1"/>
          </p:cNvSpPr>
          <p:nvPr>
            <p:ph type="subTitle" idx="1"/>
          </p:nvPr>
        </p:nvSpPr>
        <p:spPr/>
        <p:txBody>
          <a:bodyPr/>
          <a:lstStyle/>
          <a:p>
            <a:r>
              <a:rPr lang="en-US" dirty="0" smtClean="0"/>
              <a:t>Chapter 16, Section 3</a:t>
            </a:r>
            <a:endParaRPr lang="en-US" dirty="0"/>
          </a:p>
        </p:txBody>
      </p:sp>
    </p:spTree>
    <p:extLst>
      <p:ext uri="{BB962C8B-B14F-4D97-AF65-F5344CB8AC3E}">
        <p14:creationId xmlns:p14="http://schemas.microsoft.com/office/powerpoint/2010/main" val="53270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Obsidian</a:t>
            </a:r>
            <a:endParaRPr lang="en-US" dirty="0"/>
          </a:p>
        </p:txBody>
      </p:sp>
      <p:sp>
        <p:nvSpPr>
          <p:cNvPr id="6" name="Content Placeholder 5"/>
          <p:cNvSpPr>
            <a:spLocks noGrp="1"/>
          </p:cNvSpPr>
          <p:nvPr>
            <p:ph sz="quarter" idx="2"/>
          </p:nvPr>
        </p:nvSpPr>
        <p:spPr/>
        <p:txBody>
          <a:bodyPr/>
          <a:lstStyle/>
          <a:p>
            <a:r>
              <a:rPr lang="en-US" dirty="0" smtClean="0"/>
              <a:t>Green or black volcanic glass found in Valley of Mexico.</a:t>
            </a:r>
          </a:p>
          <a:p>
            <a:r>
              <a:rPr lang="en-US" dirty="0" smtClean="0"/>
              <a:t>Used to make sharp weapons.</a:t>
            </a:r>
          </a:p>
          <a:p>
            <a:r>
              <a:rPr lang="en-US" dirty="0" smtClean="0"/>
              <a:t>Valuable trading item.</a:t>
            </a:r>
          </a:p>
          <a:p>
            <a:endParaRPr lang="en-US" dirty="0"/>
          </a:p>
        </p:txBody>
      </p:sp>
      <p:pic>
        <p:nvPicPr>
          <p:cNvPr id="3074" name="Picture 2" descr="http://www.minimegeology.com/shop/images/Obsidian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910" y="3962400"/>
            <a:ext cx="2819902" cy="2286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0.gstatic.com/images?q=tbn:ANd9GcSEsfWjd6rK_1GBpBjvdet18IgPj3fVkciN5g9AyrDOKH-h41x8jEH3AIwIv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697" y="990600"/>
            <a:ext cx="3455412" cy="2588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3.gstatic.com/images?q=tbn:ANd9GcRzHjpqc8WDk4Tl62MhcG5UTtEDK6O8YeLgS3_BqsKwd--5OTXhq7yrjFVu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00" y="4343398"/>
            <a:ext cx="3786040" cy="190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2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Quetzalcóatl</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Toltec god known as the </a:t>
            </a:r>
            <a:r>
              <a:rPr lang="en-US" b="1" i="1" dirty="0" smtClean="0"/>
              <a:t>Feathered Serpent.</a:t>
            </a:r>
          </a:p>
          <a:p>
            <a:r>
              <a:rPr lang="en-US" dirty="0" smtClean="0"/>
              <a:t>Revered </a:t>
            </a:r>
            <a:r>
              <a:rPr lang="en-US" dirty="0"/>
              <a:t>as </a:t>
            </a:r>
            <a:endParaRPr lang="en-US" dirty="0" smtClean="0"/>
          </a:p>
          <a:p>
            <a:pPr lvl="1"/>
            <a:r>
              <a:rPr lang="en-US" dirty="0" smtClean="0"/>
              <a:t>the </a:t>
            </a:r>
            <a:r>
              <a:rPr lang="en-US" dirty="0"/>
              <a:t>patron of </a:t>
            </a:r>
            <a:r>
              <a:rPr lang="en-US" dirty="0" smtClean="0"/>
              <a:t>priests</a:t>
            </a:r>
          </a:p>
          <a:p>
            <a:pPr lvl="1"/>
            <a:r>
              <a:rPr lang="en-US" dirty="0" smtClean="0"/>
              <a:t>the </a:t>
            </a:r>
            <a:r>
              <a:rPr lang="en-US" dirty="0"/>
              <a:t>inventor of the </a:t>
            </a:r>
            <a:r>
              <a:rPr lang="en-US" dirty="0" smtClean="0"/>
              <a:t>calendar and </a:t>
            </a:r>
            <a:r>
              <a:rPr lang="en-US" dirty="0"/>
              <a:t>of </a:t>
            </a:r>
            <a:r>
              <a:rPr lang="en-US" dirty="0" smtClean="0"/>
              <a:t>books</a:t>
            </a:r>
          </a:p>
          <a:p>
            <a:pPr lvl="1"/>
            <a:r>
              <a:rPr lang="en-US" dirty="0" smtClean="0"/>
              <a:t>protector </a:t>
            </a:r>
            <a:r>
              <a:rPr lang="en-US" dirty="0"/>
              <a:t>of goldsmiths and other </a:t>
            </a:r>
            <a:r>
              <a:rPr lang="en-US" dirty="0" smtClean="0"/>
              <a:t>craftsmen</a:t>
            </a:r>
          </a:p>
          <a:p>
            <a:r>
              <a:rPr lang="en-US" dirty="0" smtClean="0"/>
              <a:t>Represented by morning </a:t>
            </a:r>
            <a:r>
              <a:rPr lang="en-US" dirty="0"/>
              <a:t>and evening </a:t>
            </a:r>
            <a:r>
              <a:rPr lang="en-US" dirty="0" smtClean="0"/>
              <a:t>star; symbol </a:t>
            </a:r>
            <a:r>
              <a:rPr lang="en-US" dirty="0"/>
              <a:t>of death and </a:t>
            </a:r>
            <a:r>
              <a:rPr lang="en-US" dirty="0" smtClean="0"/>
              <a:t>resurrection.</a:t>
            </a:r>
            <a:endParaRPr lang="en-US" b="1" i="1" dirty="0" smtClean="0"/>
          </a:p>
          <a:p>
            <a:endParaRPr lang="en-US" dirty="0"/>
          </a:p>
        </p:txBody>
      </p:sp>
      <p:pic>
        <p:nvPicPr>
          <p:cNvPr id="4098" name="Picture 2" descr="http://dragonart.wikispaces.com/file/view/drake2.gif/30372097/drak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489" y="381000"/>
            <a:ext cx="264795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0.tqn.com/d/create/1/G/C/L/6/-/Quetzalcoatl-Borbonic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048000"/>
            <a:ext cx="2514600"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064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Alliance</a:t>
            </a:r>
            <a:endParaRPr lang="en-US" dirty="0"/>
          </a:p>
        </p:txBody>
      </p:sp>
      <p:sp>
        <p:nvSpPr>
          <p:cNvPr id="5" name="Content Placeholder 4"/>
          <p:cNvSpPr>
            <a:spLocks noGrp="1"/>
          </p:cNvSpPr>
          <p:nvPr>
            <p:ph sz="quarter" idx="2"/>
          </p:nvPr>
        </p:nvSpPr>
        <p:spPr>
          <a:xfrm>
            <a:off x="457200" y="1444294"/>
            <a:ext cx="4040188" cy="4804106"/>
          </a:xfrm>
        </p:spPr>
        <p:txBody>
          <a:bodyPr/>
          <a:lstStyle/>
          <a:p>
            <a:r>
              <a:rPr lang="en-US" dirty="0" smtClean="0"/>
              <a:t>Aztecs arrived about A.D. 1200.</a:t>
            </a:r>
          </a:p>
          <a:p>
            <a:r>
              <a:rPr lang="en-US" dirty="0" smtClean="0"/>
              <a:t>In 1428 joined two other city-states:</a:t>
            </a:r>
          </a:p>
          <a:p>
            <a:pPr lvl="1"/>
            <a:r>
              <a:rPr lang="en-US" dirty="0" err="1" smtClean="0"/>
              <a:t>Texcoco</a:t>
            </a:r>
            <a:endParaRPr lang="en-US" dirty="0" smtClean="0"/>
          </a:p>
          <a:p>
            <a:pPr lvl="1"/>
            <a:r>
              <a:rPr lang="en-US" dirty="0" err="1" smtClean="0"/>
              <a:t>Tlacopan</a:t>
            </a:r>
            <a:endParaRPr lang="en-US" dirty="0" smtClean="0"/>
          </a:p>
          <a:p>
            <a:r>
              <a:rPr lang="en-US" dirty="0" smtClean="0"/>
              <a:t>Alliance became leading power in Valley of Mexico; by 1500’s controlled vast empire.</a:t>
            </a:r>
          </a:p>
          <a:p>
            <a:endParaRPr lang="en-US" dirty="0"/>
          </a:p>
        </p:txBody>
      </p:sp>
      <p:pic>
        <p:nvPicPr>
          <p:cNvPr id="1026" name="Picture 2" descr="http://www.aztec-history.com/images/the-aztec-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945" y="533400"/>
            <a:ext cx="3860800" cy="2912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moddb.com/images/mods/1/6/5620/299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606" y="3581400"/>
            <a:ext cx="4111148" cy="308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6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Montezuma II</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Crowned emperor 1502</a:t>
            </a:r>
          </a:p>
          <a:p>
            <a:r>
              <a:rPr lang="en-US" dirty="0" smtClean="0"/>
              <a:t>Empire weakened under his rule; period of unrest and rebellion in several provinces.</a:t>
            </a:r>
          </a:p>
          <a:p>
            <a:r>
              <a:rPr lang="en-US" dirty="0" smtClean="0"/>
              <a:t>Arrival of  Spanish further </a:t>
            </a:r>
            <a:r>
              <a:rPr lang="en-US" dirty="0"/>
              <a:t>weakened empire.</a:t>
            </a:r>
          </a:p>
        </p:txBody>
      </p:sp>
      <p:pic>
        <p:nvPicPr>
          <p:cNvPr id="2050" name="Picture 2" descr="http://blogs.ua.es/mundoazteca/files/2011/12/aus_6_0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676400"/>
            <a:ext cx="3819525"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277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r>
              <a:rPr lang="en-US" dirty="0" smtClean="0"/>
              <a:t>The Inca Create a Mountain Empire</a:t>
            </a:r>
            <a:endParaRPr lang="en-US" dirty="0"/>
          </a:p>
        </p:txBody>
      </p:sp>
      <p:sp>
        <p:nvSpPr>
          <p:cNvPr id="3" name="Subtitle 2"/>
          <p:cNvSpPr>
            <a:spLocks noGrp="1"/>
          </p:cNvSpPr>
          <p:nvPr>
            <p:ph type="subTitle" idx="1"/>
          </p:nvPr>
        </p:nvSpPr>
        <p:spPr/>
        <p:txBody>
          <a:bodyPr/>
          <a:lstStyle/>
          <a:p>
            <a:r>
              <a:rPr lang="en-US" dirty="0" smtClean="0"/>
              <a:t>Chapter 16, Section 4</a:t>
            </a:r>
            <a:endParaRPr lang="en-US" dirty="0"/>
          </a:p>
        </p:txBody>
      </p:sp>
    </p:spTree>
    <p:extLst>
      <p:ext uri="{BB962C8B-B14F-4D97-AF65-F5344CB8AC3E}">
        <p14:creationId xmlns:p14="http://schemas.microsoft.com/office/powerpoint/2010/main" val="532701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Pachacuti</a:t>
            </a:r>
            <a:endParaRPr lang="en-US" dirty="0"/>
          </a:p>
        </p:txBody>
      </p:sp>
      <p:sp>
        <p:nvSpPr>
          <p:cNvPr id="6" name="Content Placeholder 5"/>
          <p:cNvSpPr>
            <a:spLocks noGrp="1"/>
          </p:cNvSpPr>
          <p:nvPr>
            <p:ph sz="quarter" idx="2"/>
          </p:nvPr>
        </p:nvSpPr>
        <p:spPr>
          <a:xfrm>
            <a:off x="457200" y="1444294"/>
            <a:ext cx="4040188" cy="4575506"/>
          </a:xfrm>
        </p:spPr>
        <p:txBody>
          <a:bodyPr/>
          <a:lstStyle/>
          <a:p>
            <a:r>
              <a:rPr lang="en-US" dirty="0" smtClean="0"/>
              <a:t>Powerful and ambitious ruler of Inca Kingdom, 1438.</a:t>
            </a:r>
          </a:p>
          <a:p>
            <a:r>
              <a:rPr lang="en-US" dirty="0" smtClean="0"/>
              <a:t>Conquered all of Peru; moved into neighboring countries.</a:t>
            </a:r>
          </a:p>
          <a:p>
            <a:r>
              <a:rPr lang="en-US" dirty="0" smtClean="0"/>
              <a:t>By 1500 Incas ruled area 2,500 miles along western coast of South America. </a:t>
            </a:r>
            <a:endParaRPr lang="en-US" dirty="0"/>
          </a:p>
        </p:txBody>
      </p:sp>
      <p:pic>
        <p:nvPicPr>
          <p:cNvPr id="2" name="Picture 2" descr="http://qed.princeton.edu/images/3/34/Inca-expans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634" y="304800"/>
            <a:ext cx="1999616" cy="37086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lordprice.co.uk/mm5/graphics/00000001/PERY1038,-Pachacuti,-Inc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1"/>
            <a:ext cx="2937608" cy="322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29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Ayllu</a:t>
            </a:r>
            <a:endParaRPr lang="en-US" dirty="0"/>
          </a:p>
        </p:txBody>
      </p:sp>
      <p:sp>
        <p:nvSpPr>
          <p:cNvPr id="5" name="Content Placeholder 4"/>
          <p:cNvSpPr>
            <a:spLocks noGrp="1"/>
          </p:cNvSpPr>
          <p:nvPr>
            <p:ph sz="quarter" idx="2"/>
          </p:nvPr>
        </p:nvSpPr>
        <p:spPr>
          <a:xfrm>
            <a:off x="457200" y="1444294"/>
            <a:ext cx="4040188" cy="4832681"/>
          </a:xfrm>
        </p:spPr>
        <p:txBody>
          <a:bodyPr>
            <a:normAutofit/>
          </a:bodyPr>
          <a:lstStyle/>
          <a:p>
            <a:r>
              <a:rPr lang="en-US" dirty="0" smtClean="0"/>
              <a:t>Incan social system was based on community cooperation.</a:t>
            </a:r>
          </a:p>
          <a:p>
            <a:r>
              <a:rPr lang="en-US" b="1" i="1" dirty="0" err="1" smtClean="0"/>
              <a:t>Ayllu</a:t>
            </a:r>
            <a:r>
              <a:rPr lang="en-US" dirty="0" smtClean="0"/>
              <a:t> (extended family) undertook tasks too big for single family.</a:t>
            </a:r>
          </a:p>
          <a:p>
            <a:r>
              <a:rPr lang="en-US" dirty="0" smtClean="0"/>
              <a:t>Included</a:t>
            </a:r>
          </a:p>
          <a:p>
            <a:pPr lvl="1"/>
            <a:r>
              <a:rPr lang="en-US" dirty="0" smtClean="0"/>
              <a:t>Building irrigation canals</a:t>
            </a:r>
          </a:p>
          <a:p>
            <a:pPr lvl="1"/>
            <a:r>
              <a:rPr lang="en-US" dirty="0" smtClean="0"/>
              <a:t>Cutting agricultural terraces</a:t>
            </a:r>
          </a:p>
          <a:p>
            <a:pPr lvl="1"/>
            <a:r>
              <a:rPr lang="en-US" dirty="0" smtClean="0"/>
              <a:t>Storing food and supplies for hard times</a:t>
            </a:r>
            <a:endParaRPr lang="en-US" dirty="0"/>
          </a:p>
        </p:txBody>
      </p:sp>
      <p:pic>
        <p:nvPicPr>
          <p:cNvPr id="2052" name="Picture 4" descr="http://www.profesorenlinea.cl/imagenUniversalH/incas005.jpg"/>
          <p:cNvPicPr>
            <a:picLocks noChangeAspect="1" noChangeArrowheads="1"/>
          </p:cNvPicPr>
          <p:nvPr/>
        </p:nvPicPr>
        <p:blipFill rotWithShape="1">
          <a:blip r:embed="rId2">
            <a:extLst>
              <a:ext uri="{28A0092B-C50C-407E-A947-70E740481C1C}">
                <a14:useLocalDpi xmlns:a14="http://schemas.microsoft.com/office/drawing/2010/main" val="0"/>
              </a:ext>
            </a:extLst>
          </a:blip>
          <a:srcRect t="6342"/>
          <a:stretch/>
        </p:blipFill>
        <p:spPr bwMode="auto">
          <a:xfrm>
            <a:off x="4724400" y="1468582"/>
            <a:ext cx="4162425" cy="480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6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Olmec</a:t>
            </a:r>
            <a:endParaRPr lang="en-US" dirty="0"/>
          </a:p>
        </p:txBody>
      </p:sp>
      <p:sp>
        <p:nvSpPr>
          <p:cNvPr id="4" name="Text Placeholder 3"/>
          <p:cNvSpPr>
            <a:spLocks noGrp="1"/>
          </p:cNvSpPr>
          <p:nvPr>
            <p:ph type="body" sz="half" idx="3"/>
          </p:nvPr>
        </p:nvSpPr>
        <p:spPr>
          <a:xfrm>
            <a:off x="4800601" y="5410200"/>
            <a:ext cx="3638550" cy="762000"/>
          </a:xfrm>
        </p:spPr>
        <p:txBody>
          <a:bodyPr>
            <a:normAutofit/>
          </a:bodyPr>
          <a:lstStyle/>
          <a:p>
            <a:pPr algn="ctr"/>
            <a:r>
              <a:rPr lang="en-US" sz="1600" b="1" dirty="0"/>
              <a:t>Olmec holds a half human-half jaguar baby. </a:t>
            </a:r>
          </a:p>
        </p:txBody>
      </p:sp>
      <p:sp>
        <p:nvSpPr>
          <p:cNvPr id="5" name="Content Placeholder 4"/>
          <p:cNvSpPr>
            <a:spLocks noGrp="1"/>
          </p:cNvSpPr>
          <p:nvPr>
            <p:ph sz="quarter" idx="2"/>
          </p:nvPr>
        </p:nvSpPr>
        <p:spPr>
          <a:xfrm>
            <a:off x="457200" y="1444294"/>
            <a:ext cx="4040188" cy="4727906"/>
          </a:xfrm>
        </p:spPr>
        <p:txBody>
          <a:bodyPr>
            <a:normAutofit fontScale="92500" lnSpcReduction="20000"/>
          </a:bodyPr>
          <a:lstStyle/>
          <a:p>
            <a:r>
              <a:rPr lang="en-US" dirty="0" smtClean="0"/>
              <a:t>Lived in Mesoamerica around 1200 B.C.</a:t>
            </a:r>
          </a:p>
          <a:p>
            <a:r>
              <a:rPr lang="en-US" dirty="0" smtClean="0"/>
              <a:t>Known as </a:t>
            </a:r>
            <a:r>
              <a:rPr lang="en-US" b="1" i="1" dirty="0" smtClean="0"/>
              <a:t>mother culture</a:t>
            </a:r>
            <a:r>
              <a:rPr lang="en-US" dirty="0" smtClean="0"/>
              <a:t>.</a:t>
            </a:r>
          </a:p>
          <a:p>
            <a:r>
              <a:rPr lang="en-US" dirty="0" smtClean="0"/>
              <a:t>Built thriving communities – San Lorenzo and La </a:t>
            </a:r>
            <a:r>
              <a:rPr lang="en-US" dirty="0" err="1" smtClean="0"/>
              <a:t>Venta</a:t>
            </a:r>
            <a:r>
              <a:rPr lang="en-US" dirty="0" smtClean="0"/>
              <a:t>.</a:t>
            </a:r>
          </a:p>
          <a:p>
            <a:r>
              <a:rPr lang="en-US" dirty="0" smtClean="0"/>
              <a:t>Evidence of religious ceremonies and practices.</a:t>
            </a:r>
          </a:p>
          <a:p>
            <a:r>
              <a:rPr lang="en-US" dirty="0" smtClean="0"/>
              <a:t>Active trading with other tribes in area.</a:t>
            </a:r>
          </a:p>
          <a:p>
            <a:r>
              <a:rPr lang="en-US" dirty="0" smtClean="0"/>
              <a:t>Rich cultural heritage including large stone monuments.</a:t>
            </a:r>
            <a:endParaRPr lang="en-US" dirty="0"/>
          </a:p>
        </p:txBody>
      </p:sp>
      <p:pic>
        <p:nvPicPr>
          <p:cNvPr id="1026" name="Picture 2" descr="http://www.crystalinks.com/olmecmotherch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09600"/>
            <a:ext cx="3638550" cy="467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Mita</a:t>
            </a:r>
            <a:endParaRPr lang="en-US" dirty="0"/>
          </a:p>
        </p:txBody>
      </p:sp>
      <p:sp>
        <p:nvSpPr>
          <p:cNvPr id="5" name="Content Placeholder 4"/>
          <p:cNvSpPr>
            <a:spLocks noGrp="1"/>
          </p:cNvSpPr>
          <p:nvPr>
            <p:ph sz="quarter" idx="2"/>
          </p:nvPr>
        </p:nvSpPr>
        <p:spPr>
          <a:xfrm>
            <a:off x="457200" y="1444294"/>
            <a:ext cx="4040188" cy="4727906"/>
          </a:xfrm>
        </p:spPr>
        <p:txBody>
          <a:bodyPr>
            <a:normAutofit/>
          </a:bodyPr>
          <a:lstStyle/>
          <a:p>
            <a:r>
              <a:rPr lang="en-US" dirty="0" smtClean="0"/>
              <a:t>Incan state demanded tribute in form of labor; called </a:t>
            </a:r>
            <a:r>
              <a:rPr lang="en-US" b="1" i="1" dirty="0" err="1" smtClean="0"/>
              <a:t>mita</a:t>
            </a:r>
            <a:r>
              <a:rPr lang="en-US" dirty="0" smtClean="0"/>
              <a:t>.</a:t>
            </a:r>
          </a:p>
          <a:p>
            <a:r>
              <a:rPr lang="en-US" dirty="0" smtClean="0"/>
              <a:t>All able-bodied citizens had to work specific number of days for state, e.g.</a:t>
            </a:r>
          </a:p>
          <a:p>
            <a:pPr lvl="1"/>
            <a:r>
              <a:rPr lang="en-US" dirty="0" smtClean="0"/>
              <a:t>labor on state farmlands</a:t>
            </a:r>
          </a:p>
          <a:p>
            <a:pPr lvl="1"/>
            <a:r>
              <a:rPr lang="en-US" dirty="0" smtClean="0"/>
              <a:t>Produce craft goods</a:t>
            </a:r>
          </a:p>
          <a:p>
            <a:pPr lvl="1"/>
            <a:r>
              <a:rPr lang="en-US" dirty="0" smtClean="0"/>
              <a:t>Help with public works projects</a:t>
            </a:r>
          </a:p>
          <a:p>
            <a:endParaRPr lang="en-US" dirty="0"/>
          </a:p>
        </p:txBody>
      </p:sp>
      <p:pic>
        <p:nvPicPr>
          <p:cNvPr id="2050" name="Picture 2" descr="http://4.bp.blogspot.com/-8s9BlDvRcnI/T7NoTj6rtVI/AAAAAAAABOk/2VWkanuIRhw/s1600/Mita-La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332779"/>
            <a:ext cx="3550578" cy="422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847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Quipu</a:t>
            </a:r>
            <a:endParaRPr lang="en-US" dirty="0"/>
          </a:p>
        </p:txBody>
      </p:sp>
      <p:sp>
        <p:nvSpPr>
          <p:cNvPr id="5" name="Content Placeholder 4"/>
          <p:cNvSpPr>
            <a:spLocks noGrp="1"/>
          </p:cNvSpPr>
          <p:nvPr>
            <p:ph sz="quarter" idx="2"/>
          </p:nvPr>
        </p:nvSpPr>
        <p:spPr>
          <a:xfrm>
            <a:off x="457200" y="1444294"/>
            <a:ext cx="4040188" cy="4804106"/>
          </a:xfrm>
        </p:spPr>
        <p:txBody>
          <a:bodyPr>
            <a:normAutofit fontScale="92500" lnSpcReduction="20000"/>
          </a:bodyPr>
          <a:lstStyle/>
          <a:p>
            <a:r>
              <a:rPr lang="en-US" dirty="0" smtClean="0"/>
              <a:t>System </a:t>
            </a:r>
            <a:r>
              <a:rPr lang="en-US" dirty="0"/>
              <a:t>of knotted cords used by the Incas</a:t>
            </a:r>
            <a:r>
              <a:rPr lang="en-US" i="1" dirty="0"/>
              <a:t> </a:t>
            </a:r>
            <a:r>
              <a:rPr lang="en-US" dirty="0" smtClean="0"/>
              <a:t>to </a:t>
            </a:r>
            <a:r>
              <a:rPr lang="en-US" dirty="0"/>
              <a:t>store massive amounts of </a:t>
            </a:r>
            <a:r>
              <a:rPr lang="en-US" dirty="0" smtClean="0"/>
              <a:t>information. </a:t>
            </a:r>
            <a:endParaRPr lang="en-US" dirty="0"/>
          </a:p>
          <a:p>
            <a:r>
              <a:rPr lang="en-US" dirty="0"/>
              <a:t>The colors of the cords, the way the cords are connected together, the relative placement of the cords, the spaces between the cords, the types of knots on the individual cords, and the relative placement of the knots are all part of the </a:t>
            </a:r>
            <a:r>
              <a:rPr lang="en-US" i="1" dirty="0"/>
              <a:t>logical-numerical</a:t>
            </a:r>
            <a:r>
              <a:rPr lang="en-US" dirty="0"/>
              <a:t> recording. </a:t>
            </a:r>
            <a:endParaRPr lang="en-US" dirty="0" smtClean="0"/>
          </a:p>
        </p:txBody>
      </p:sp>
      <p:pic>
        <p:nvPicPr>
          <p:cNvPr id="3074" name="Picture 2" descr="http://agutie.homestead.com/files/quipu_caral_old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394" y="3851564"/>
            <a:ext cx="3048000" cy="26736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agutie.homestead.com/files/quipufab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4067989"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1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Zapotec</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Situated in southern Mexico in Oaxaca Valley.</a:t>
            </a:r>
          </a:p>
          <a:p>
            <a:r>
              <a:rPr lang="en-US" dirty="0" smtClean="0"/>
              <a:t>Large open area with fertile soil and mild climate.</a:t>
            </a:r>
          </a:p>
          <a:p>
            <a:r>
              <a:rPr lang="en-US" dirty="0" smtClean="0"/>
              <a:t>Active trade and prosperous cities developed.</a:t>
            </a:r>
          </a:p>
          <a:p>
            <a:r>
              <a:rPr lang="en-US" dirty="0" smtClean="0"/>
              <a:t>Rich cultural heritage and advancements including hieroglyphic writing system and calendar based on sun.  </a:t>
            </a:r>
            <a:endParaRPr lang="en-US" dirty="0"/>
          </a:p>
        </p:txBody>
      </p:sp>
      <p:pic>
        <p:nvPicPr>
          <p:cNvPr id="1028" name="Picture 4" descr="http://www.corbisimages.com/images/Corbis-42-24776882.jpg?size=67&amp;uid=8a9b5c0a-424a-4028-a241-fb3dd9317a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3428999"/>
            <a:ext cx="3954491"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esacc.edu/~thoqh49081/graphics/aztec_calend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034" y="457200"/>
            <a:ext cx="2691619" cy="269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Monte Alban</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First urban development in Americas built by the </a:t>
            </a:r>
            <a:r>
              <a:rPr lang="en-US" dirty="0" err="1" smtClean="0"/>
              <a:t>Zapotec</a:t>
            </a:r>
            <a:r>
              <a:rPr lang="en-US" dirty="0" smtClean="0"/>
              <a:t> people. </a:t>
            </a:r>
          </a:p>
          <a:p>
            <a:r>
              <a:rPr lang="en-US" dirty="0" smtClean="0"/>
              <a:t>City grew and flourished over centuries; by 200 B.C. 15,000 people; would grow to 25,000. </a:t>
            </a:r>
          </a:p>
          <a:p>
            <a:r>
              <a:rPr lang="en-US" dirty="0" smtClean="0"/>
              <a:t>Planned urban development; huge plaza at center surrounded by pyramids, temples and palaces. </a:t>
            </a:r>
            <a:endParaRPr lang="en-US" dirty="0"/>
          </a:p>
        </p:txBody>
      </p:sp>
      <p:pic>
        <p:nvPicPr>
          <p:cNvPr id="2050" name="Picture 2" descr="http://static.panoramio.com/photos/large/29457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3646767" cy="2735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magesofanthropology.com/images/e.stela_wth_voice_glyphs_Monte_Alban_Oaxaca_Mex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582" y="914400"/>
            <a:ext cx="194958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Civilizations</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85000" lnSpcReduction="20000"/>
          </a:bodyPr>
          <a:lstStyle/>
          <a:p>
            <a:r>
              <a:rPr lang="en-US" dirty="0" smtClean="0"/>
              <a:t>Andes Mountains stretch for 4,500 miles along Western edge of South America. </a:t>
            </a:r>
          </a:p>
          <a:p>
            <a:r>
              <a:rPr lang="en-US" dirty="0" smtClean="0"/>
              <a:t>Harsh area – steep and rocky; poor soil.</a:t>
            </a:r>
          </a:p>
          <a:p>
            <a:r>
              <a:rPr lang="en-US" dirty="0" smtClean="0"/>
              <a:t>Extreme climate – hot and dry during day and cold at night; snow in high elevations. </a:t>
            </a:r>
          </a:p>
          <a:p>
            <a:r>
              <a:rPr lang="en-US" dirty="0" smtClean="0"/>
              <a:t>Some places have rivers flowing towards sea; various tribes settled in these river valleys. </a:t>
            </a:r>
          </a:p>
          <a:p>
            <a:r>
              <a:rPr lang="en-US" dirty="0" smtClean="0"/>
              <a:t>Tribes include</a:t>
            </a:r>
          </a:p>
          <a:p>
            <a:pPr lvl="1"/>
            <a:r>
              <a:rPr lang="en-US" dirty="0" err="1" smtClean="0"/>
              <a:t>Chavin</a:t>
            </a:r>
            <a:endParaRPr lang="en-US" dirty="0" smtClean="0"/>
          </a:p>
          <a:p>
            <a:pPr lvl="1"/>
            <a:r>
              <a:rPr lang="en-US" dirty="0" smtClean="0"/>
              <a:t>Nazca</a:t>
            </a:r>
          </a:p>
          <a:p>
            <a:pPr lvl="1"/>
            <a:r>
              <a:rPr lang="en-US" dirty="0" err="1" smtClean="0"/>
              <a:t>Moche</a:t>
            </a:r>
            <a:r>
              <a:rPr lang="en-US" dirty="0" smtClean="0"/>
              <a:t> </a:t>
            </a:r>
            <a:endParaRPr lang="en-US" dirty="0"/>
          </a:p>
        </p:txBody>
      </p:sp>
      <p:pic>
        <p:nvPicPr>
          <p:cNvPr id="3074" name="Picture 2" descr="http://college.cengage.com/history/shared/student/maps/mi00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891" y="1524000"/>
            <a:ext cx="3269782" cy="438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43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Chavin</a:t>
            </a:r>
            <a:endParaRPr lang="en-US" dirty="0"/>
          </a:p>
        </p:txBody>
      </p:sp>
      <p:sp>
        <p:nvSpPr>
          <p:cNvPr id="5" name="Content Placeholder 4"/>
          <p:cNvSpPr>
            <a:spLocks noGrp="1"/>
          </p:cNvSpPr>
          <p:nvPr>
            <p:ph sz="quarter" idx="2"/>
          </p:nvPr>
        </p:nvSpPr>
        <p:spPr>
          <a:xfrm>
            <a:off x="457200" y="1444294"/>
            <a:ext cx="4040188" cy="4727906"/>
          </a:xfrm>
        </p:spPr>
        <p:txBody>
          <a:bodyPr/>
          <a:lstStyle/>
          <a:p>
            <a:r>
              <a:rPr lang="en-US" dirty="0" smtClean="0"/>
              <a:t>Society arose in mountainous area; flourished around 900 – 200 B.C. </a:t>
            </a:r>
          </a:p>
          <a:p>
            <a:r>
              <a:rPr lang="en-US" dirty="0" smtClean="0"/>
              <a:t>Religious community; left art styles and religious images as seen in stone carvings, pottery and textiles. </a:t>
            </a:r>
            <a:endParaRPr lang="en-US" dirty="0"/>
          </a:p>
        </p:txBody>
      </p:sp>
      <p:pic>
        <p:nvPicPr>
          <p:cNvPr id="4100" name="Picture 4" descr="http://www.jacksbromeliads.com/Chavin_de_phixr.jpg"/>
          <p:cNvPicPr>
            <a:picLocks noChangeAspect="1" noChangeArrowheads="1"/>
          </p:cNvPicPr>
          <p:nvPr/>
        </p:nvPicPr>
        <p:blipFill rotWithShape="1">
          <a:blip r:embed="rId2">
            <a:extLst>
              <a:ext uri="{28A0092B-C50C-407E-A947-70E740481C1C}">
                <a14:useLocalDpi xmlns:a14="http://schemas.microsoft.com/office/drawing/2010/main" val="0"/>
              </a:ext>
            </a:extLst>
          </a:blip>
          <a:srcRect l="4975" t="5709" r="7085" b="8879"/>
          <a:stretch/>
        </p:blipFill>
        <p:spPr bwMode="auto">
          <a:xfrm>
            <a:off x="5083520" y="3657600"/>
            <a:ext cx="3589425" cy="264621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https://encrypted-tbn3.gstatic.com/images?q=tbn:ANd9GcS46LC8LeXBg4Djy3uI5EVhm0LMxMgsQfTvP2-KqhLoEiBfrGmCj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encrypted-tbn3.gstatic.com/images?q=tbn:ANd9GcS46LC8LeXBg4Djy3uI5EVhm0LMxMgsQfTvP2-KqhLoEiBfrGmCj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nhcs.wikispaces.com/file/view/chavin.jpg/30265278/chav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305" y="776287"/>
            <a:ext cx="17049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brown.edu/Facilities/Haffenreffer/exhibits-online/images/killerwh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8625"/>
            <a:ext cx="1905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4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Nazca</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lnSpcReduction="10000"/>
          </a:bodyPr>
          <a:lstStyle/>
          <a:p>
            <a:r>
              <a:rPr lang="en-US" dirty="0" smtClean="0"/>
              <a:t>Lived on southern coast of Peru; 200 B.C. – A.D. 600.</a:t>
            </a:r>
          </a:p>
          <a:p>
            <a:r>
              <a:rPr lang="en-US" dirty="0" smtClean="0"/>
              <a:t>May have been headhunters; even evidence of brain surgery done!</a:t>
            </a:r>
          </a:p>
          <a:p>
            <a:r>
              <a:rPr lang="en-US" dirty="0" smtClean="0"/>
              <a:t>Developed irrigation systems, but best know for Nazca lines.</a:t>
            </a:r>
          </a:p>
          <a:p>
            <a:r>
              <a:rPr lang="en-US" dirty="0" smtClean="0"/>
              <a:t>Known for pottery and textiles with images of animals and mythical beings. </a:t>
            </a:r>
          </a:p>
          <a:p>
            <a:endParaRPr lang="en-US" dirty="0"/>
          </a:p>
        </p:txBody>
      </p:sp>
      <p:pic>
        <p:nvPicPr>
          <p:cNvPr id="5122" name="Picture 2" descr="http://nicholasspyer.files.wordpress.com/2010/04/spider.gif"/>
          <p:cNvPicPr>
            <a:picLocks noChangeAspect="1" noChangeArrowheads="1"/>
          </p:cNvPicPr>
          <p:nvPr/>
        </p:nvPicPr>
        <p:blipFill rotWithShape="1">
          <a:blip r:embed="rId2">
            <a:extLst>
              <a:ext uri="{28A0092B-C50C-407E-A947-70E740481C1C}">
                <a14:useLocalDpi xmlns:a14="http://schemas.microsoft.com/office/drawing/2010/main" val="0"/>
              </a:ext>
            </a:extLst>
          </a:blip>
          <a:srcRect t="26628"/>
          <a:stretch/>
        </p:blipFill>
        <p:spPr bwMode="auto">
          <a:xfrm>
            <a:off x="4930233" y="685800"/>
            <a:ext cx="3093533"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mgc.allpostersimages.com/images/P-473-488-90/64/6456/ICJH100Z/posters/gary-cook-ancient-human-remains-chauchilla-cemetery-peru.jpg"/>
          <p:cNvPicPr>
            <a:picLocks noChangeAspect="1" noChangeArrowheads="1"/>
          </p:cNvPicPr>
          <p:nvPr/>
        </p:nvPicPr>
        <p:blipFill rotWithShape="1">
          <a:blip r:embed="rId3">
            <a:extLst>
              <a:ext uri="{28A0092B-C50C-407E-A947-70E740481C1C}">
                <a14:useLocalDpi xmlns:a14="http://schemas.microsoft.com/office/drawing/2010/main" val="0"/>
              </a:ext>
            </a:extLst>
          </a:blip>
          <a:srcRect r="41734"/>
          <a:stretch/>
        </p:blipFill>
        <p:spPr bwMode="auto">
          <a:xfrm>
            <a:off x="6611705" y="3422073"/>
            <a:ext cx="2195192" cy="2827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4/45/Krieger_mit_Troph%C3%A4enkopf_Peru_Nazca_Slg_Ebn%C3%B6th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735401"/>
            <a:ext cx="2286000" cy="220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Moche</a:t>
            </a:r>
            <a:endParaRPr lang="en-US" dirty="0"/>
          </a:p>
        </p:txBody>
      </p:sp>
      <p:sp>
        <p:nvSpPr>
          <p:cNvPr id="5" name="Content Placeholder 4"/>
          <p:cNvSpPr>
            <a:spLocks noGrp="1"/>
          </p:cNvSpPr>
          <p:nvPr>
            <p:ph sz="quarter" idx="2"/>
          </p:nvPr>
        </p:nvSpPr>
        <p:spPr>
          <a:xfrm>
            <a:off x="457200" y="1444294"/>
            <a:ext cx="4040188" cy="4727906"/>
          </a:xfrm>
        </p:spPr>
        <p:txBody>
          <a:bodyPr>
            <a:normAutofit fontScale="92500"/>
          </a:bodyPr>
          <a:lstStyle/>
          <a:p>
            <a:r>
              <a:rPr lang="en-US" dirty="0" smtClean="0"/>
              <a:t>From northern coast of Peru; flourished </a:t>
            </a:r>
            <a:r>
              <a:rPr lang="en-US" dirty="0"/>
              <a:t> </a:t>
            </a:r>
            <a:r>
              <a:rPr lang="en-US" dirty="0" smtClean="0"/>
              <a:t>    A.D. 100 – A.D. 700.</a:t>
            </a:r>
          </a:p>
          <a:p>
            <a:r>
              <a:rPr lang="en-US" dirty="0" smtClean="0"/>
              <a:t>Took advantage of rivers flowing from Andes Mountains to develop extensive irrigation systems; cultivated wide range of crops. </a:t>
            </a:r>
          </a:p>
          <a:p>
            <a:r>
              <a:rPr lang="en-US" dirty="0" smtClean="0"/>
              <a:t>Very wealthy; jewelry made of gold, silver and precious stones found.</a:t>
            </a:r>
          </a:p>
          <a:p>
            <a:endParaRPr lang="en-US" dirty="0" smtClean="0"/>
          </a:p>
          <a:p>
            <a:endParaRPr lang="en-US" dirty="0" smtClean="0"/>
          </a:p>
          <a:p>
            <a:endParaRPr lang="en-US" dirty="0"/>
          </a:p>
        </p:txBody>
      </p:sp>
      <p:pic>
        <p:nvPicPr>
          <p:cNvPr id="6148" name="Picture 4" descr="http://ant3145-moche.wikispaces.com/file/view/machupicchu.jpg/33650919/397x541/machupicch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3781425" cy="51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524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2592</TotalTime>
  <Words>1101</Words>
  <Application>Microsoft Office PowerPoint</Application>
  <PresentationFormat>On-screen Show (4:3)</PresentationFormat>
  <Paragraphs>137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The Americas</vt:lpstr>
      <vt:lpstr>Mesoamerica</vt:lpstr>
      <vt:lpstr>Olmec</vt:lpstr>
      <vt:lpstr>Zapotec</vt:lpstr>
      <vt:lpstr>Monte Alban</vt:lpstr>
      <vt:lpstr>Early Civilizations</vt:lpstr>
      <vt:lpstr>Chavin</vt:lpstr>
      <vt:lpstr>Nazca</vt:lpstr>
      <vt:lpstr>Moche</vt:lpstr>
      <vt:lpstr>North American Societies</vt:lpstr>
      <vt:lpstr>Potlatch</vt:lpstr>
      <vt:lpstr>Anasazi</vt:lpstr>
      <vt:lpstr>Pueblo</vt:lpstr>
      <vt:lpstr>Mississippian Mound Builders</vt:lpstr>
      <vt:lpstr>Iroquois</vt:lpstr>
      <vt:lpstr>Totem</vt:lpstr>
      <vt:lpstr>Maya Kings and Cities</vt:lpstr>
      <vt:lpstr>Tikal</vt:lpstr>
      <vt:lpstr>Glyph</vt:lpstr>
      <vt:lpstr>Codex</vt:lpstr>
      <vt:lpstr>Popol Vuh</vt:lpstr>
      <vt:lpstr>The Aztecs Control Central Mexico</vt:lpstr>
      <vt:lpstr>Obsidian</vt:lpstr>
      <vt:lpstr>Quetzalcóatl</vt:lpstr>
      <vt:lpstr>Triple Alliance</vt:lpstr>
      <vt:lpstr>Montezuma II</vt:lpstr>
      <vt:lpstr>The Inca Create a Mountain Empire</vt:lpstr>
      <vt:lpstr>Pachacuti</vt:lpstr>
      <vt:lpstr>Ayllu</vt:lpstr>
      <vt:lpstr>Mita</vt:lpstr>
      <vt:lpstr>Quipu</vt:lpstr>
    </vt:vector>
  </TitlesOfParts>
  <Company>ISD 279</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Vocabulary</dc:title>
  <dc:creator>Edwards, Lindy (PCSH)</dc:creator>
  <cp:lastModifiedBy>Edwards, Lindy (PCSH)</cp:lastModifiedBy>
  <cp:revision>331</cp:revision>
  <dcterms:created xsi:type="dcterms:W3CDTF">2013-02-25T20:36:37Z</dcterms:created>
  <dcterms:modified xsi:type="dcterms:W3CDTF">2014-05-21T14:48:12Z</dcterms:modified>
</cp:coreProperties>
</file>