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360" r:id="rId2"/>
    <p:sldId id="361" r:id="rId3"/>
    <p:sldId id="362" r:id="rId4"/>
    <p:sldId id="363" r:id="rId5"/>
    <p:sldId id="380" r:id="rId6"/>
    <p:sldId id="365" r:id="rId7"/>
    <p:sldId id="381" r:id="rId8"/>
    <p:sldId id="382" r:id="rId9"/>
    <p:sldId id="384" r:id="rId10"/>
    <p:sldId id="383" r:id="rId11"/>
    <p:sldId id="385" r:id="rId12"/>
    <p:sldId id="386" r:id="rId13"/>
    <p:sldId id="387" r:id="rId14"/>
    <p:sldId id="388" r:id="rId15"/>
    <p:sldId id="374" r:id="rId16"/>
    <p:sldId id="411" r:id="rId17"/>
    <p:sldId id="414" r:id="rId18"/>
    <p:sldId id="415" r:id="rId19"/>
    <p:sldId id="416" r:id="rId20"/>
    <p:sldId id="417" r:id="rId21"/>
    <p:sldId id="418" r:id="rId22"/>
    <p:sldId id="474" r:id="rId23"/>
    <p:sldId id="475" r:id="rId24"/>
    <p:sldId id="476" r:id="rId25"/>
    <p:sldId id="473"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624" autoAdjust="0"/>
  </p:normalViewPr>
  <p:slideViewPr>
    <p:cSldViewPr>
      <p:cViewPr>
        <p:scale>
          <a:sx n="70" d="100"/>
          <a:sy n="70" d="100"/>
        </p:scale>
        <p:origin x="-1590"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110A7-022D-411D-86C8-1FCF55E038C5}" type="doc">
      <dgm:prSet loTypeId="urn:microsoft.com/office/officeart/2005/8/layout/radial1" loCatId="relationship" qsTypeId="urn:microsoft.com/office/officeart/2005/8/quickstyle/simple1" qsCatId="simple" csTypeId="urn:microsoft.com/office/officeart/2005/8/colors/accent1_2" csCatId="accent1"/>
      <dgm:spPr/>
    </dgm:pt>
    <dgm:pt modelId="{B5070A76-763F-4248-8FA7-20076C0040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MIGRATION</a:t>
          </a:r>
        </a:p>
      </dgm:t>
    </dgm:pt>
    <dgm:pt modelId="{7C6B942A-C3A5-4576-A9B2-AEB71D97E359}" type="parTrans" cxnId="{441394F7-4E9E-451E-A608-F285061A0C5D}">
      <dgm:prSet/>
      <dgm:spPr/>
    </dgm:pt>
    <dgm:pt modelId="{AD65265C-D11C-4FBD-9373-18BDF2AA02EB}" type="sibTrans" cxnId="{441394F7-4E9E-451E-A608-F285061A0C5D}">
      <dgm:prSet/>
      <dgm:spPr/>
    </dgm:pt>
    <dgm:pt modelId="{1116DA1C-CD89-4913-8BD7-EF1704CE1E8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CAUSES: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Environmental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Economic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Political</a:t>
          </a:r>
        </a:p>
      </dgm:t>
    </dgm:pt>
    <dgm:pt modelId="{548936D7-ADBA-4CC8-9541-17B9CC400C55}" type="parTrans" cxnId="{68EB5BA8-F741-409A-B9D4-9A73AD38CD27}">
      <dgm:prSet/>
      <dgm:spPr/>
      <dgm:t>
        <a:bodyPr/>
        <a:lstStyle/>
        <a:p>
          <a:endParaRPr lang="en-US" dirty="0"/>
        </a:p>
      </dgm:t>
    </dgm:pt>
    <dgm:pt modelId="{934137D2-5ABA-4373-8112-BD8B04C45AD4}" type="sibTrans" cxnId="{68EB5BA8-F741-409A-B9D4-9A73AD38CD27}">
      <dgm:prSet/>
      <dgm:spPr/>
    </dgm:pt>
    <dgm:pt modelId="{D70048AB-FAD8-4E61-B0E5-5B9B2D9B528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NEGATIVE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EFFECTS</a:t>
          </a:r>
        </a:p>
      </dgm:t>
    </dgm:pt>
    <dgm:pt modelId="{820123CB-795C-45BD-9A79-569B94220B0E}" type="parTrans" cxnId="{465920C6-03A3-43A6-B1D6-04CC1F068723}">
      <dgm:prSet/>
      <dgm:spPr/>
      <dgm:t>
        <a:bodyPr/>
        <a:lstStyle/>
        <a:p>
          <a:endParaRPr lang="en-US" dirty="0"/>
        </a:p>
      </dgm:t>
    </dgm:pt>
    <dgm:pt modelId="{78BE6C2C-9411-4B28-A0E5-B54E1F781E7A}" type="sibTrans" cxnId="{465920C6-03A3-43A6-B1D6-04CC1F068723}">
      <dgm:prSet/>
      <dgm:spPr/>
    </dgm:pt>
    <dgm:pt modelId="{B1F1345A-3831-4084-8D67-5157E5D035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Tracing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Migration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Through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Language</a:t>
          </a:r>
        </a:p>
      </dgm:t>
    </dgm:pt>
    <dgm:pt modelId="{F56E9120-5308-429A-947D-73E993153DE8}" type="parTrans" cxnId="{0672693A-8F5A-44C2-88AF-08DEDC8E7996}">
      <dgm:prSet/>
      <dgm:spPr/>
      <dgm:t>
        <a:bodyPr/>
        <a:lstStyle/>
        <a:p>
          <a:endParaRPr lang="en-US" dirty="0"/>
        </a:p>
      </dgm:t>
    </dgm:pt>
    <dgm:pt modelId="{479283D4-F8D2-4AAB-A213-C71DB8B6DBA9}" type="sibTrans" cxnId="{0672693A-8F5A-44C2-88AF-08DEDC8E7996}">
      <dgm:prSet/>
      <dgm:spPr/>
    </dgm:pt>
    <dgm:pt modelId="{9EE32A95-1CFE-472C-A8E3-AC6AC694E3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POSITIVE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rPr>
            <a:t>EFFECTS</a:t>
          </a:r>
        </a:p>
      </dgm:t>
    </dgm:pt>
    <dgm:pt modelId="{FA11CF99-9BF0-4C97-9EE7-DC01942C50E0}" type="parTrans" cxnId="{C69C1167-2732-41C7-A587-7281A9A9E280}">
      <dgm:prSet/>
      <dgm:spPr/>
      <dgm:t>
        <a:bodyPr/>
        <a:lstStyle/>
        <a:p>
          <a:endParaRPr lang="en-US" dirty="0"/>
        </a:p>
      </dgm:t>
    </dgm:pt>
    <dgm:pt modelId="{898CD7D5-8C96-43CD-A8DE-1900974BB53F}" type="sibTrans" cxnId="{C69C1167-2732-41C7-A587-7281A9A9E280}">
      <dgm:prSet/>
      <dgm:spPr/>
    </dgm:pt>
    <dgm:pt modelId="{B9FEADCE-0EC3-4FD8-BDDC-370AA3B5D04C}" type="pres">
      <dgm:prSet presAssocID="{02D110A7-022D-411D-86C8-1FCF55E038C5}" presName="cycle" presStyleCnt="0">
        <dgm:presLayoutVars>
          <dgm:chMax val="1"/>
          <dgm:dir/>
          <dgm:animLvl val="ctr"/>
          <dgm:resizeHandles val="exact"/>
        </dgm:presLayoutVars>
      </dgm:prSet>
      <dgm:spPr/>
    </dgm:pt>
    <dgm:pt modelId="{5D8A4D6F-ECF9-4D25-AEF6-0DA3BA84117A}" type="pres">
      <dgm:prSet presAssocID="{B5070A76-763F-4248-8FA7-20076C0040E9}" presName="centerShape" presStyleLbl="node0" presStyleIdx="0" presStyleCnt="1"/>
      <dgm:spPr/>
      <dgm:t>
        <a:bodyPr/>
        <a:lstStyle/>
        <a:p>
          <a:endParaRPr lang="en-US"/>
        </a:p>
      </dgm:t>
    </dgm:pt>
    <dgm:pt modelId="{51ED3099-438F-466F-A95C-E5002FCF6129}" type="pres">
      <dgm:prSet presAssocID="{548936D7-ADBA-4CC8-9541-17B9CC400C55}" presName="Name9" presStyleLbl="parChTrans1D2" presStyleIdx="0" presStyleCnt="4"/>
      <dgm:spPr/>
      <dgm:t>
        <a:bodyPr/>
        <a:lstStyle/>
        <a:p>
          <a:endParaRPr lang="en-US"/>
        </a:p>
      </dgm:t>
    </dgm:pt>
    <dgm:pt modelId="{D67BCF8E-3605-4C59-A186-E161EC49755A}" type="pres">
      <dgm:prSet presAssocID="{548936D7-ADBA-4CC8-9541-17B9CC400C55}" presName="connTx" presStyleLbl="parChTrans1D2" presStyleIdx="0" presStyleCnt="4"/>
      <dgm:spPr/>
      <dgm:t>
        <a:bodyPr/>
        <a:lstStyle/>
        <a:p>
          <a:endParaRPr lang="en-US"/>
        </a:p>
      </dgm:t>
    </dgm:pt>
    <dgm:pt modelId="{43D7D83B-7ECA-4727-813B-E717DEA57530}" type="pres">
      <dgm:prSet presAssocID="{1116DA1C-CD89-4913-8BD7-EF1704CE1E8B}" presName="node" presStyleLbl="node1" presStyleIdx="0" presStyleCnt="4">
        <dgm:presLayoutVars>
          <dgm:bulletEnabled val="1"/>
        </dgm:presLayoutVars>
      </dgm:prSet>
      <dgm:spPr/>
      <dgm:t>
        <a:bodyPr/>
        <a:lstStyle/>
        <a:p>
          <a:endParaRPr lang="en-US"/>
        </a:p>
      </dgm:t>
    </dgm:pt>
    <dgm:pt modelId="{8B7BA613-6D09-4A41-AB91-1F7A9AC1DBC7}" type="pres">
      <dgm:prSet presAssocID="{820123CB-795C-45BD-9A79-569B94220B0E}" presName="Name9" presStyleLbl="parChTrans1D2" presStyleIdx="1" presStyleCnt="4"/>
      <dgm:spPr/>
      <dgm:t>
        <a:bodyPr/>
        <a:lstStyle/>
        <a:p>
          <a:endParaRPr lang="en-US"/>
        </a:p>
      </dgm:t>
    </dgm:pt>
    <dgm:pt modelId="{5100D2B7-F398-4C58-B4E3-75AFEBA0F424}" type="pres">
      <dgm:prSet presAssocID="{820123CB-795C-45BD-9A79-569B94220B0E}" presName="connTx" presStyleLbl="parChTrans1D2" presStyleIdx="1" presStyleCnt="4"/>
      <dgm:spPr/>
      <dgm:t>
        <a:bodyPr/>
        <a:lstStyle/>
        <a:p>
          <a:endParaRPr lang="en-US"/>
        </a:p>
      </dgm:t>
    </dgm:pt>
    <dgm:pt modelId="{60EC4D27-2F1E-49FE-9AAD-52EFA807129A}" type="pres">
      <dgm:prSet presAssocID="{D70048AB-FAD8-4E61-B0E5-5B9B2D9B5280}" presName="node" presStyleLbl="node1" presStyleIdx="1" presStyleCnt="4">
        <dgm:presLayoutVars>
          <dgm:bulletEnabled val="1"/>
        </dgm:presLayoutVars>
      </dgm:prSet>
      <dgm:spPr/>
      <dgm:t>
        <a:bodyPr/>
        <a:lstStyle/>
        <a:p>
          <a:endParaRPr lang="en-US"/>
        </a:p>
      </dgm:t>
    </dgm:pt>
    <dgm:pt modelId="{C1B760AE-0B47-40E1-A030-0B497E783E4E}" type="pres">
      <dgm:prSet presAssocID="{F56E9120-5308-429A-947D-73E993153DE8}" presName="Name9" presStyleLbl="parChTrans1D2" presStyleIdx="2" presStyleCnt="4"/>
      <dgm:spPr/>
      <dgm:t>
        <a:bodyPr/>
        <a:lstStyle/>
        <a:p>
          <a:endParaRPr lang="en-US"/>
        </a:p>
      </dgm:t>
    </dgm:pt>
    <dgm:pt modelId="{A505C7FF-7E20-43F1-87FB-F3D19A7B2E8B}" type="pres">
      <dgm:prSet presAssocID="{F56E9120-5308-429A-947D-73E993153DE8}" presName="connTx" presStyleLbl="parChTrans1D2" presStyleIdx="2" presStyleCnt="4"/>
      <dgm:spPr/>
      <dgm:t>
        <a:bodyPr/>
        <a:lstStyle/>
        <a:p>
          <a:endParaRPr lang="en-US"/>
        </a:p>
      </dgm:t>
    </dgm:pt>
    <dgm:pt modelId="{C5A3CBFF-CD51-4D35-8B9A-2EBC307674A0}" type="pres">
      <dgm:prSet presAssocID="{B1F1345A-3831-4084-8D67-5157E5D03549}" presName="node" presStyleLbl="node1" presStyleIdx="2" presStyleCnt="4">
        <dgm:presLayoutVars>
          <dgm:bulletEnabled val="1"/>
        </dgm:presLayoutVars>
      </dgm:prSet>
      <dgm:spPr/>
      <dgm:t>
        <a:bodyPr/>
        <a:lstStyle/>
        <a:p>
          <a:endParaRPr lang="en-US"/>
        </a:p>
      </dgm:t>
    </dgm:pt>
    <dgm:pt modelId="{9A4166F6-8052-4270-B4A7-7E1DB095D8B3}" type="pres">
      <dgm:prSet presAssocID="{FA11CF99-9BF0-4C97-9EE7-DC01942C50E0}" presName="Name9" presStyleLbl="parChTrans1D2" presStyleIdx="3" presStyleCnt="4"/>
      <dgm:spPr/>
      <dgm:t>
        <a:bodyPr/>
        <a:lstStyle/>
        <a:p>
          <a:endParaRPr lang="en-US"/>
        </a:p>
      </dgm:t>
    </dgm:pt>
    <dgm:pt modelId="{3E651E76-558C-4F8E-8C20-B9F208F41F38}" type="pres">
      <dgm:prSet presAssocID="{FA11CF99-9BF0-4C97-9EE7-DC01942C50E0}" presName="connTx" presStyleLbl="parChTrans1D2" presStyleIdx="3" presStyleCnt="4"/>
      <dgm:spPr/>
      <dgm:t>
        <a:bodyPr/>
        <a:lstStyle/>
        <a:p>
          <a:endParaRPr lang="en-US"/>
        </a:p>
      </dgm:t>
    </dgm:pt>
    <dgm:pt modelId="{6B653E0E-FB35-4CE6-988C-C4FAAA802922}" type="pres">
      <dgm:prSet presAssocID="{9EE32A95-1CFE-472C-A8E3-AC6AC694E349}" presName="node" presStyleLbl="node1" presStyleIdx="3" presStyleCnt="4">
        <dgm:presLayoutVars>
          <dgm:bulletEnabled val="1"/>
        </dgm:presLayoutVars>
      </dgm:prSet>
      <dgm:spPr/>
      <dgm:t>
        <a:bodyPr/>
        <a:lstStyle/>
        <a:p>
          <a:endParaRPr lang="en-US"/>
        </a:p>
      </dgm:t>
    </dgm:pt>
  </dgm:ptLst>
  <dgm:cxnLst>
    <dgm:cxn modelId="{A263626D-5EB4-49D6-87A5-88C82453F79B}" type="presOf" srcId="{F56E9120-5308-429A-947D-73E993153DE8}" destId="{C1B760AE-0B47-40E1-A030-0B497E783E4E}" srcOrd="0" destOrd="0" presId="urn:microsoft.com/office/officeart/2005/8/layout/radial1"/>
    <dgm:cxn modelId="{09184346-A81A-415A-B9A6-5EBED19D06A5}" type="presOf" srcId="{820123CB-795C-45BD-9A79-569B94220B0E}" destId="{8B7BA613-6D09-4A41-AB91-1F7A9AC1DBC7}" srcOrd="0" destOrd="0" presId="urn:microsoft.com/office/officeart/2005/8/layout/radial1"/>
    <dgm:cxn modelId="{68EB5BA8-F741-409A-B9D4-9A73AD38CD27}" srcId="{B5070A76-763F-4248-8FA7-20076C0040E9}" destId="{1116DA1C-CD89-4913-8BD7-EF1704CE1E8B}" srcOrd="0" destOrd="0" parTransId="{548936D7-ADBA-4CC8-9541-17B9CC400C55}" sibTransId="{934137D2-5ABA-4373-8112-BD8B04C45AD4}"/>
    <dgm:cxn modelId="{FF9D69FE-94B0-491C-B179-07509A4BF810}" type="presOf" srcId="{FA11CF99-9BF0-4C97-9EE7-DC01942C50E0}" destId="{9A4166F6-8052-4270-B4A7-7E1DB095D8B3}" srcOrd="0" destOrd="0" presId="urn:microsoft.com/office/officeart/2005/8/layout/radial1"/>
    <dgm:cxn modelId="{10F0659B-0B23-4610-BEDA-6551207945AC}" type="presOf" srcId="{B1F1345A-3831-4084-8D67-5157E5D03549}" destId="{C5A3CBFF-CD51-4D35-8B9A-2EBC307674A0}" srcOrd="0" destOrd="0" presId="urn:microsoft.com/office/officeart/2005/8/layout/radial1"/>
    <dgm:cxn modelId="{C69C1167-2732-41C7-A587-7281A9A9E280}" srcId="{B5070A76-763F-4248-8FA7-20076C0040E9}" destId="{9EE32A95-1CFE-472C-A8E3-AC6AC694E349}" srcOrd="3" destOrd="0" parTransId="{FA11CF99-9BF0-4C97-9EE7-DC01942C50E0}" sibTransId="{898CD7D5-8C96-43CD-A8DE-1900974BB53F}"/>
    <dgm:cxn modelId="{66DE375E-AE9D-47EE-9CEF-A1B334EE1619}" type="presOf" srcId="{548936D7-ADBA-4CC8-9541-17B9CC400C55}" destId="{D67BCF8E-3605-4C59-A186-E161EC49755A}" srcOrd="1" destOrd="0" presId="urn:microsoft.com/office/officeart/2005/8/layout/radial1"/>
    <dgm:cxn modelId="{465920C6-03A3-43A6-B1D6-04CC1F068723}" srcId="{B5070A76-763F-4248-8FA7-20076C0040E9}" destId="{D70048AB-FAD8-4E61-B0E5-5B9B2D9B5280}" srcOrd="1" destOrd="0" parTransId="{820123CB-795C-45BD-9A79-569B94220B0E}" sibTransId="{78BE6C2C-9411-4B28-A0E5-B54E1F781E7A}"/>
    <dgm:cxn modelId="{EC544825-3CC1-41F2-82F3-D377F0697E97}" type="presOf" srcId="{1116DA1C-CD89-4913-8BD7-EF1704CE1E8B}" destId="{43D7D83B-7ECA-4727-813B-E717DEA57530}" srcOrd="0" destOrd="0" presId="urn:microsoft.com/office/officeart/2005/8/layout/radial1"/>
    <dgm:cxn modelId="{6A50BE6F-A0F8-4E92-AE3D-35EEA0039A3B}" type="presOf" srcId="{820123CB-795C-45BD-9A79-569B94220B0E}" destId="{5100D2B7-F398-4C58-B4E3-75AFEBA0F424}" srcOrd="1" destOrd="0" presId="urn:microsoft.com/office/officeart/2005/8/layout/radial1"/>
    <dgm:cxn modelId="{DD5D1074-B71F-4223-97D4-FD05157ED7E0}" type="presOf" srcId="{02D110A7-022D-411D-86C8-1FCF55E038C5}" destId="{B9FEADCE-0EC3-4FD8-BDDC-370AA3B5D04C}" srcOrd="0" destOrd="0" presId="urn:microsoft.com/office/officeart/2005/8/layout/radial1"/>
    <dgm:cxn modelId="{64A985F0-307B-4D14-8AD9-FD8F5782C4F9}" type="presOf" srcId="{D70048AB-FAD8-4E61-B0E5-5B9B2D9B5280}" destId="{60EC4D27-2F1E-49FE-9AAD-52EFA807129A}" srcOrd="0" destOrd="0" presId="urn:microsoft.com/office/officeart/2005/8/layout/radial1"/>
    <dgm:cxn modelId="{640CCE47-A10C-4C63-A5AF-25135428F201}" type="presOf" srcId="{B5070A76-763F-4248-8FA7-20076C0040E9}" destId="{5D8A4D6F-ECF9-4D25-AEF6-0DA3BA84117A}" srcOrd="0" destOrd="0" presId="urn:microsoft.com/office/officeart/2005/8/layout/radial1"/>
    <dgm:cxn modelId="{BA15749C-4D55-45CD-8C60-9B6F10038109}" type="presOf" srcId="{548936D7-ADBA-4CC8-9541-17B9CC400C55}" destId="{51ED3099-438F-466F-A95C-E5002FCF6129}" srcOrd="0" destOrd="0" presId="urn:microsoft.com/office/officeart/2005/8/layout/radial1"/>
    <dgm:cxn modelId="{27B9E56F-6AEE-4BC8-965C-F15A52566847}" type="presOf" srcId="{FA11CF99-9BF0-4C97-9EE7-DC01942C50E0}" destId="{3E651E76-558C-4F8E-8C20-B9F208F41F38}" srcOrd="1" destOrd="0" presId="urn:microsoft.com/office/officeart/2005/8/layout/radial1"/>
    <dgm:cxn modelId="{87DA7966-C3BB-47CD-B490-603AEE717A8C}" type="presOf" srcId="{F56E9120-5308-429A-947D-73E993153DE8}" destId="{A505C7FF-7E20-43F1-87FB-F3D19A7B2E8B}" srcOrd="1" destOrd="0" presId="urn:microsoft.com/office/officeart/2005/8/layout/radial1"/>
    <dgm:cxn modelId="{66A503CA-5AA7-4EB4-BA97-CD577C7217F2}" type="presOf" srcId="{9EE32A95-1CFE-472C-A8E3-AC6AC694E349}" destId="{6B653E0E-FB35-4CE6-988C-C4FAAA802922}" srcOrd="0" destOrd="0" presId="urn:microsoft.com/office/officeart/2005/8/layout/radial1"/>
    <dgm:cxn modelId="{0672693A-8F5A-44C2-88AF-08DEDC8E7996}" srcId="{B5070A76-763F-4248-8FA7-20076C0040E9}" destId="{B1F1345A-3831-4084-8D67-5157E5D03549}" srcOrd="2" destOrd="0" parTransId="{F56E9120-5308-429A-947D-73E993153DE8}" sibTransId="{479283D4-F8D2-4AAB-A213-C71DB8B6DBA9}"/>
    <dgm:cxn modelId="{441394F7-4E9E-451E-A608-F285061A0C5D}" srcId="{02D110A7-022D-411D-86C8-1FCF55E038C5}" destId="{B5070A76-763F-4248-8FA7-20076C0040E9}" srcOrd="0" destOrd="0" parTransId="{7C6B942A-C3A5-4576-A9B2-AEB71D97E359}" sibTransId="{AD65265C-D11C-4FBD-9373-18BDF2AA02EB}"/>
    <dgm:cxn modelId="{5A4CDF12-B4A4-4ADA-8821-AB1C335504DC}" type="presParOf" srcId="{B9FEADCE-0EC3-4FD8-BDDC-370AA3B5D04C}" destId="{5D8A4D6F-ECF9-4D25-AEF6-0DA3BA84117A}" srcOrd="0" destOrd="0" presId="urn:microsoft.com/office/officeart/2005/8/layout/radial1"/>
    <dgm:cxn modelId="{3F34AAC8-01CD-4AF8-8366-3FA9DAD06474}" type="presParOf" srcId="{B9FEADCE-0EC3-4FD8-BDDC-370AA3B5D04C}" destId="{51ED3099-438F-466F-A95C-E5002FCF6129}" srcOrd="1" destOrd="0" presId="urn:microsoft.com/office/officeart/2005/8/layout/radial1"/>
    <dgm:cxn modelId="{BA60F895-F2A7-4DEC-918F-D9C301CECBC8}" type="presParOf" srcId="{51ED3099-438F-466F-A95C-E5002FCF6129}" destId="{D67BCF8E-3605-4C59-A186-E161EC49755A}" srcOrd="0" destOrd="0" presId="urn:microsoft.com/office/officeart/2005/8/layout/radial1"/>
    <dgm:cxn modelId="{94B1535C-89DB-47BC-8367-A5326E318731}" type="presParOf" srcId="{B9FEADCE-0EC3-4FD8-BDDC-370AA3B5D04C}" destId="{43D7D83B-7ECA-4727-813B-E717DEA57530}" srcOrd="2" destOrd="0" presId="urn:microsoft.com/office/officeart/2005/8/layout/radial1"/>
    <dgm:cxn modelId="{D429B52D-036E-499D-A4A7-FE0464214C1E}" type="presParOf" srcId="{B9FEADCE-0EC3-4FD8-BDDC-370AA3B5D04C}" destId="{8B7BA613-6D09-4A41-AB91-1F7A9AC1DBC7}" srcOrd="3" destOrd="0" presId="urn:microsoft.com/office/officeart/2005/8/layout/radial1"/>
    <dgm:cxn modelId="{64EB1933-1693-40A6-9276-D6BDDE12CBFC}" type="presParOf" srcId="{8B7BA613-6D09-4A41-AB91-1F7A9AC1DBC7}" destId="{5100D2B7-F398-4C58-B4E3-75AFEBA0F424}" srcOrd="0" destOrd="0" presId="urn:microsoft.com/office/officeart/2005/8/layout/radial1"/>
    <dgm:cxn modelId="{5972C8A3-5FB2-4B11-9502-BBC445E881CB}" type="presParOf" srcId="{B9FEADCE-0EC3-4FD8-BDDC-370AA3B5D04C}" destId="{60EC4D27-2F1E-49FE-9AAD-52EFA807129A}" srcOrd="4" destOrd="0" presId="urn:microsoft.com/office/officeart/2005/8/layout/radial1"/>
    <dgm:cxn modelId="{E9194489-07BC-4E91-A298-77A8D7602767}" type="presParOf" srcId="{B9FEADCE-0EC3-4FD8-BDDC-370AA3B5D04C}" destId="{C1B760AE-0B47-40E1-A030-0B497E783E4E}" srcOrd="5" destOrd="0" presId="urn:microsoft.com/office/officeart/2005/8/layout/radial1"/>
    <dgm:cxn modelId="{5E2DA386-FF6A-47A6-9E4D-73BA6098ADAF}" type="presParOf" srcId="{C1B760AE-0B47-40E1-A030-0B497E783E4E}" destId="{A505C7FF-7E20-43F1-87FB-F3D19A7B2E8B}" srcOrd="0" destOrd="0" presId="urn:microsoft.com/office/officeart/2005/8/layout/radial1"/>
    <dgm:cxn modelId="{080FD642-6FD7-4E77-93DB-88F4DBEDE718}" type="presParOf" srcId="{B9FEADCE-0EC3-4FD8-BDDC-370AA3B5D04C}" destId="{C5A3CBFF-CD51-4D35-8B9A-2EBC307674A0}" srcOrd="6" destOrd="0" presId="urn:microsoft.com/office/officeart/2005/8/layout/radial1"/>
    <dgm:cxn modelId="{FAB64D79-6964-4E7B-A88D-7B1D93FB5456}" type="presParOf" srcId="{B9FEADCE-0EC3-4FD8-BDDC-370AA3B5D04C}" destId="{9A4166F6-8052-4270-B4A7-7E1DB095D8B3}" srcOrd="7" destOrd="0" presId="urn:microsoft.com/office/officeart/2005/8/layout/radial1"/>
    <dgm:cxn modelId="{01CB308E-FC4D-47C0-9B67-02900CD4681C}" type="presParOf" srcId="{9A4166F6-8052-4270-B4A7-7E1DB095D8B3}" destId="{3E651E76-558C-4F8E-8C20-B9F208F41F38}" srcOrd="0" destOrd="0" presId="urn:microsoft.com/office/officeart/2005/8/layout/radial1"/>
    <dgm:cxn modelId="{C6ACCC72-D761-4000-8F1B-11E6EC14821A}" type="presParOf" srcId="{B9FEADCE-0EC3-4FD8-BDDC-370AA3B5D04C}" destId="{6B653E0E-FB35-4CE6-988C-C4FAAA80292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A4D6F-ECF9-4D25-AEF6-0DA3BA84117A}">
      <dsp:nvSpPr>
        <dsp:cNvPr id="0" name=""/>
        <dsp:cNvSpPr/>
      </dsp:nvSpPr>
      <dsp:spPr>
        <a:xfrm>
          <a:off x="3433847" y="1606634"/>
          <a:ext cx="1220617" cy="12206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rPr>
            <a:t>MIGRATION</a:t>
          </a:r>
        </a:p>
      </dsp:txBody>
      <dsp:txXfrm>
        <a:off x="3612602" y="1785389"/>
        <a:ext cx="863107" cy="863107"/>
      </dsp:txXfrm>
    </dsp:sp>
    <dsp:sp modelId="{51ED3099-438F-466F-A95C-E5002FCF6129}">
      <dsp:nvSpPr>
        <dsp:cNvPr id="0" name=""/>
        <dsp:cNvSpPr/>
      </dsp:nvSpPr>
      <dsp:spPr>
        <a:xfrm rot="16200000">
          <a:off x="3859631" y="1408528"/>
          <a:ext cx="369048" cy="27164"/>
        </a:xfrm>
        <a:custGeom>
          <a:avLst/>
          <a:gdLst/>
          <a:ahLst/>
          <a:cxnLst/>
          <a:rect l="0" t="0" r="0" b="0"/>
          <a:pathLst>
            <a:path>
              <a:moveTo>
                <a:pt x="0" y="13582"/>
              </a:moveTo>
              <a:lnTo>
                <a:pt x="369048" y="135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4929" y="1412884"/>
        <a:ext cx="18452" cy="18452"/>
      </dsp:txXfrm>
    </dsp:sp>
    <dsp:sp modelId="{43D7D83B-7ECA-4727-813B-E717DEA57530}">
      <dsp:nvSpPr>
        <dsp:cNvPr id="0" name=""/>
        <dsp:cNvSpPr/>
      </dsp:nvSpPr>
      <dsp:spPr>
        <a:xfrm>
          <a:off x="3433847" y="16968"/>
          <a:ext cx="1220617" cy="12206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CAUSES: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Environmental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Economic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Political</a:t>
          </a:r>
        </a:p>
      </dsp:txBody>
      <dsp:txXfrm>
        <a:off x="3612602" y="195723"/>
        <a:ext cx="863107" cy="863107"/>
      </dsp:txXfrm>
    </dsp:sp>
    <dsp:sp modelId="{8B7BA613-6D09-4A41-AB91-1F7A9AC1DBC7}">
      <dsp:nvSpPr>
        <dsp:cNvPr id="0" name=""/>
        <dsp:cNvSpPr/>
      </dsp:nvSpPr>
      <dsp:spPr>
        <a:xfrm>
          <a:off x="4654464" y="2203361"/>
          <a:ext cx="369048" cy="27164"/>
        </a:xfrm>
        <a:custGeom>
          <a:avLst/>
          <a:gdLst/>
          <a:ahLst/>
          <a:cxnLst/>
          <a:rect l="0" t="0" r="0" b="0"/>
          <a:pathLst>
            <a:path>
              <a:moveTo>
                <a:pt x="0" y="13582"/>
              </a:moveTo>
              <a:lnTo>
                <a:pt x="369048" y="135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829762" y="2207717"/>
        <a:ext cx="18452" cy="18452"/>
      </dsp:txXfrm>
    </dsp:sp>
    <dsp:sp modelId="{60EC4D27-2F1E-49FE-9AAD-52EFA807129A}">
      <dsp:nvSpPr>
        <dsp:cNvPr id="0" name=""/>
        <dsp:cNvSpPr/>
      </dsp:nvSpPr>
      <dsp:spPr>
        <a:xfrm>
          <a:off x="5023513" y="1606634"/>
          <a:ext cx="1220617" cy="12206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NEGATIVE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EFFECTS</a:t>
          </a:r>
        </a:p>
      </dsp:txBody>
      <dsp:txXfrm>
        <a:off x="5202268" y="1785389"/>
        <a:ext cx="863107" cy="863107"/>
      </dsp:txXfrm>
    </dsp:sp>
    <dsp:sp modelId="{C1B760AE-0B47-40E1-A030-0B497E783E4E}">
      <dsp:nvSpPr>
        <dsp:cNvPr id="0" name=""/>
        <dsp:cNvSpPr/>
      </dsp:nvSpPr>
      <dsp:spPr>
        <a:xfrm rot="5400000">
          <a:off x="3859631" y="2998194"/>
          <a:ext cx="369048" cy="27164"/>
        </a:xfrm>
        <a:custGeom>
          <a:avLst/>
          <a:gdLst/>
          <a:ahLst/>
          <a:cxnLst/>
          <a:rect l="0" t="0" r="0" b="0"/>
          <a:pathLst>
            <a:path>
              <a:moveTo>
                <a:pt x="0" y="13582"/>
              </a:moveTo>
              <a:lnTo>
                <a:pt x="369048" y="135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34929" y="3002550"/>
        <a:ext cx="18452" cy="18452"/>
      </dsp:txXfrm>
    </dsp:sp>
    <dsp:sp modelId="{C5A3CBFF-CD51-4D35-8B9A-2EBC307674A0}">
      <dsp:nvSpPr>
        <dsp:cNvPr id="0" name=""/>
        <dsp:cNvSpPr/>
      </dsp:nvSpPr>
      <dsp:spPr>
        <a:xfrm>
          <a:off x="3433847" y="3196300"/>
          <a:ext cx="1220617" cy="12206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Tracing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Migration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Through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Language</a:t>
          </a:r>
        </a:p>
      </dsp:txBody>
      <dsp:txXfrm>
        <a:off x="3612602" y="3375055"/>
        <a:ext cx="863107" cy="863107"/>
      </dsp:txXfrm>
    </dsp:sp>
    <dsp:sp modelId="{9A4166F6-8052-4270-B4A7-7E1DB095D8B3}">
      <dsp:nvSpPr>
        <dsp:cNvPr id="0" name=""/>
        <dsp:cNvSpPr/>
      </dsp:nvSpPr>
      <dsp:spPr>
        <a:xfrm rot="10800000">
          <a:off x="3064798" y="2203361"/>
          <a:ext cx="369048" cy="27164"/>
        </a:xfrm>
        <a:custGeom>
          <a:avLst/>
          <a:gdLst/>
          <a:ahLst/>
          <a:cxnLst/>
          <a:rect l="0" t="0" r="0" b="0"/>
          <a:pathLst>
            <a:path>
              <a:moveTo>
                <a:pt x="0" y="13582"/>
              </a:moveTo>
              <a:lnTo>
                <a:pt x="369048" y="1358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40096" y="2207717"/>
        <a:ext cx="18452" cy="18452"/>
      </dsp:txXfrm>
    </dsp:sp>
    <dsp:sp modelId="{6B653E0E-FB35-4CE6-988C-C4FAAA802922}">
      <dsp:nvSpPr>
        <dsp:cNvPr id="0" name=""/>
        <dsp:cNvSpPr/>
      </dsp:nvSpPr>
      <dsp:spPr>
        <a:xfrm>
          <a:off x="1844180" y="1606634"/>
          <a:ext cx="1220617" cy="122061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POSITIVE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smtClean="0">
              <a:ln>
                <a:noFill/>
              </a:ln>
              <a:solidFill>
                <a:schemeClr val="tx1"/>
              </a:solidFill>
              <a:effectLst/>
              <a:latin typeface="Arial" charset="0"/>
            </a:rPr>
            <a:t>EFFECTS</a:t>
          </a:r>
        </a:p>
      </dsp:txBody>
      <dsp:txXfrm>
        <a:off x="2022935" y="1785389"/>
        <a:ext cx="863107" cy="86310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2202D-1E76-4E98-83E1-45B01192FEA5}" type="datetimeFigureOut">
              <a:rPr lang="en-US" smtClean="0"/>
              <a:t>5/21/2014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E729D-EE50-49F4-AEA0-A79135211FCE}" type="slidenum">
              <a:rPr lang="en-US" smtClean="0"/>
              <a:t>‹#›</a:t>
            </a:fld>
            <a:endParaRPr lang="en-US" dirty="0"/>
          </a:p>
        </p:txBody>
      </p:sp>
    </p:spTree>
    <p:extLst>
      <p:ext uri="{BB962C8B-B14F-4D97-AF65-F5344CB8AC3E}">
        <p14:creationId xmlns:p14="http://schemas.microsoft.com/office/powerpoint/2010/main" val="282670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CE729D-EE50-49F4-AEA0-A79135211FCE}" type="slidenum">
              <a:rPr lang="en-US" smtClean="0"/>
              <a:t>37</a:t>
            </a:fld>
            <a:endParaRPr lang="en-US" dirty="0"/>
          </a:p>
        </p:txBody>
      </p:sp>
    </p:spTree>
    <p:extLst>
      <p:ext uri="{BB962C8B-B14F-4D97-AF65-F5344CB8AC3E}">
        <p14:creationId xmlns:p14="http://schemas.microsoft.com/office/powerpoint/2010/main" val="48978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F99DDF33-0910-43ED-85CF-7E0405FAAEDB}" type="datetimeFigureOut">
              <a:rPr lang="en-US" smtClean="0"/>
              <a:t>5/21/2014</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9E97F8E-9232-449B-904B-C83401242F20}"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8E4D57DA-06BD-4AFF-BB65-30908A4734FA}" type="slidenum">
              <a:rPr lang="en-US"/>
              <a:pPr>
                <a:defRPr/>
              </a:pPr>
              <a:t>‹#›</a:t>
            </a:fld>
            <a:endParaRPr lang="en-US" dirty="0"/>
          </a:p>
        </p:txBody>
      </p:sp>
    </p:spTree>
    <p:extLst>
      <p:ext uri="{BB962C8B-B14F-4D97-AF65-F5344CB8AC3E}">
        <p14:creationId xmlns:p14="http://schemas.microsoft.com/office/powerpoint/2010/main" val="118084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1"/>
          <p:cNvSpPr>
            <a:spLocks noGrp="1" noChangeArrowheads="1"/>
          </p:cNvSpPr>
          <p:nvPr>
            <p:ph type="sldNum" sz="quarter" idx="12"/>
          </p:nvPr>
        </p:nvSpPr>
        <p:spPr>
          <a:ln/>
        </p:spPr>
        <p:txBody>
          <a:bodyPr/>
          <a:lstStyle>
            <a:lvl1pPr>
              <a:defRPr/>
            </a:lvl1pPr>
          </a:lstStyle>
          <a:p>
            <a:pPr>
              <a:defRPr/>
            </a:pPr>
            <a:fld id="{B618FDF7-3F8C-4775-8B56-26DF0D0442D2}" type="slidenum">
              <a:rPr lang="en-US"/>
              <a:pPr>
                <a:defRPr/>
              </a:pPr>
              <a:t>‹#›</a:t>
            </a:fld>
            <a:endParaRPr lang="en-US" dirty="0"/>
          </a:p>
        </p:txBody>
      </p:sp>
    </p:spTree>
    <p:extLst>
      <p:ext uri="{BB962C8B-B14F-4D97-AF65-F5344CB8AC3E}">
        <p14:creationId xmlns:p14="http://schemas.microsoft.com/office/powerpoint/2010/main" val="409613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7B881CDD-806A-4646-B18A-A5A0305D84ED}" type="slidenum">
              <a:rPr lang="en-US"/>
              <a:pPr>
                <a:defRPr/>
              </a:pPr>
              <a:t>‹#›</a:t>
            </a:fld>
            <a:endParaRPr lang="en-US" dirty="0"/>
          </a:p>
        </p:txBody>
      </p:sp>
    </p:spTree>
    <p:extLst>
      <p:ext uri="{BB962C8B-B14F-4D97-AF65-F5344CB8AC3E}">
        <p14:creationId xmlns:p14="http://schemas.microsoft.com/office/powerpoint/2010/main" val="307329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97F8E-9232-449B-904B-C83401242F20}"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97F8E-9232-449B-904B-C83401242F20}"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DDF33-0910-43ED-85CF-7E0405FAAEDB}" type="datetimeFigureOut">
              <a:rPr lang="en-US" smtClean="0"/>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97F8E-9232-449B-904B-C83401242F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6">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99DDF33-0910-43ED-85CF-7E0405FAAEDB}" type="datetimeFigureOut">
              <a:rPr lang="en-US" smtClean="0"/>
              <a:t>5/21/2014</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9E97F8E-9232-449B-904B-C83401242F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African Civilizations</a:t>
            </a:r>
          </a:p>
        </p:txBody>
      </p:sp>
      <p:sp>
        <p:nvSpPr>
          <p:cNvPr id="3" name="Subtitle 2"/>
          <p:cNvSpPr>
            <a:spLocks noGrp="1"/>
          </p:cNvSpPr>
          <p:nvPr>
            <p:ph type="subTitle" idx="1"/>
          </p:nvPr>
        </p:nvSpPr>
        <p:spPr/>
        <p:txBody>
          <a:bodyPr/>
          <a:lstStyle/>
          <a:p>
            <a:r>
              <a:rPr lang="en-US" dirty="0" smtClean="0"/>
              <a:t>Chapter 8, Sections 1, 2 &amp; 3</a:t>
            </a:r>
            <a:endParaRPr lang="en-US" dirty="0"/>
          </a:p>
        </p:txBody>
      </p:sp>
    </p:spTree>
    <p:extLst>
      <p:ext uri="{BB962C8B-B14F-4D97-AF65-F5344CB8AC3E}">
        <p14:creationId xmlns:p14="http://schemas.microsoft.com/office/powerpoint/2010/main" val="2351616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Content Placeholder 104471"/>
          <p:cNvGrpSpPr>
            <a:grpSpLocks/>
          </p:cNvGrpSpPr>
          <p:nvPr/>
        </p:nvGrpSpPr>
        <p:grpSpPr bwMode="auto">
          <a:xfrm>
            <a:off x="557213" y="1481138"/>
            <a:ext cx="8088312" cy="4433887"/>
            <a:chOff x="1629" y="994"/>
            <a:chExt cx="2847" cy="2840"/>
          </a:xfrm>
        </p:grpSpPr>
        <p:graphicFrame>
          <p:nvGraphicFramePr>
            <p:cNvPr id="4" name="Diagram 3"/>
            <p:cNvGraphicFramePr/>
            <p:nvPr/>
          </p:nvGraphicFramePr>
          <p:xfrm>
            <a:off x="1629" y="994"/>
            <a:ext cx="2847" cy="2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42"/>
            <p:cNvSpPr>
              <a:spLocks noChangeArrowheads="1"/>
            </p:cNvSpPr>
            <p:nvPr/>
          </p:nvSpPr>
          <p:spPr bwMode="auto">
            <a:xfrm>
              <a:off x="1790" y="1268"/>
              <a:ext cx="456" cy="274"/>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US" dirty="0"/>
            </a:p>
          </p:txBody>
        </p:sp>
        <p:cxnSp>
          <p:nvCxnSpPr>
            <p:cNvPr id="1038" name="AutoShape 59"/>
            <p:cNvCxnSpPr>
              <a:cxnSpLocks noChangeShapeType="1"/>
              <a:stCxn id="0" idx="4"/>
            </p:cNvCxnSpPr>
            <p:nvPr/>
          </p:nvCxnSpPr>
          <p:spPr bwMode="auto">
            <a:xfrm>
              <a:off x="4072" y="2753"/>
              <a:ext cx="3" cy="24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9" name="AutoShape 65"/>
            <p:cNvCxnSpPr>
              <a:cxnSpLocks noChangeShapeType="1"/>
              <a:stCxn id="0" idx="4"/>
            </p:cNvCxnSpPr>
            <p:nvPr/>
          </p:nvCxnSpPr>
          <p:spPr bwMode="auto">
            <a:xfrm flipH="1">
              <a:off x="2031" y="2753"/>
              <a:ext cx="5" cy="2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AutoShape 69"/>
            <p:cNvCxnSpPr>
              <a:cxnSpLocks noChangeShapeType="1"/>
              <a:stCxn id="0" idx="5"/>
            </p:cNvCxnSpPr>
            <p:nvPr/>
          </p:nvCxnSpPr>
          <p:spPr bwMode="auto">
            <a:xfrm>
              <a:off x="2276" y="2653"/>
              <a:ext cx="101" cy="24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AutoShape 70"/>
            <p:cNvCxnSpPr>
              <a:cxnSpLocks noChangeShapeType="1"/>
            </p:cNvCxnSpPr>
            <p:nvPr/>
          </p:nvCxnSpPr>
          <p:spPr bwMode="auto">
            <a:xfrm flipH="1">
              <a:off x="3721" y="2653"/>
              <a:ext cx="111" cy="24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AutoShape 71"/>
            <p:cNvCxnSpPr>
              <a:cxnSpLocks noChangeShapeType="1"/>
              <a:stCxn id="0" idx="3"/>
            </p:cNvCxnSpPr>
            <p:nvPr/>
          </p:nvCxnSpPr>
          <p:spPr bwMode="auto">
            <a:xfrm flipH="1">
              <a:off x="1707" y="2653"/>
              <a:ext cx="89" cy="29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AutoShape 72"/>
            <p:cNvCxnSpPr>
              <a:cxnSpLocks noChangeShapeType="1"/>
              <a:stCxn id="0" idx="5"/>
            </p:cNvCxnSpPr>
            <p:nvPr/>
          </p:nvCxnSpPr>
          <p:spPr bwMode="auto">
            <a:xfrm>
              <a:off x="4312" y="2653"/>
              <a:ext cx="80" cy="29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4" name="Rectangle 2"/>
          <p:cNvSpPr>
            <a:spLocks noGrp="1" noChangeArrowheads="1"/>
          </p:cNvSpPr>
          <p:nvPr>
            <p:ph type="title" idx="4294967295"/>
          </p:nvPr>
        </p:nvSpPr>
        <p:spPr>
          <a:xfrm>
            <a:off x="1371600" y="277813"/>
            <a:ext cx="7772400" cy="1143000"/>
          </a:xfrm>
        </p:spPr>
        <p:txBody>
          <a:bodyPr/>
          <a:lstStyle/>
          <a:p>
            <a:pPr eaLnBrk="1" hangingPunct="1"/>
            <a:r>
              <a:rPr lang="en-US" dirty="0" smtClean="0"/>
              <a:t>Push-Pull Factors</a:t>
            </a:r>
          </a:p>
        </p:txBody>
      </p:sp>
      <p:sp>
        <p:nvSpPr>
          <p:cNvPr id="1045" name="AutoShape 38"/>
          <p:cNvSpPr>
            <a:spLocks noChangeArrowheads="1"/>
          </p:cNvSpPr>
          <p:nvPr/>
        </p:nvSpPr>
        <p:spPr bwMode="auto">
          <a:xfrm>
            <a:off x="2819400" y="1981200"/>
            <a:ext cx="762000" cy="304800"/>
          </a:xfrm>
          <a:prstGeom prst="rightArrow">
            <a:avLst>
              <a:gd name="adj1" fmla="val 50000"/>
              <a:gd name="adj2" fmla="val 625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6" name="AutoShape 39"/>
          <p:cNvSpPr>
            <a:spLocks noChangeArrowheads="1"/>
          </p:cNvSpPr>
          <p:nvPr/>
        </p:nvSpPr>
        <p:spPr bwMode="auto">
          <a:xfrm>
            <a:off x="5867400" y="1981200"/>
            <a:ext cx="762000" cy="304800"/>
          </a:xfrm>
          <a:prstGeom prst="rightArrow">
            <a:avLst>
              <a:gd name="adj1" fmla="val 50000"/>
              <a:gd name="adj2" fmla="val 62500"/>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7" name="AutoShape 40"/>
          <p:cNvSpPr>
            <a:spLocks noChangeArrowheads="1"/>
          </p:cNvSpPr>
          <p:nvPr/>
        </p:nvSpPr>
        <p:spPr bwMode="auto">
          <a:xfrm>
            <a:off x="6858000" y="1905000"/>
            <a:ext cx="1295400" cy="4572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b="1" dirty="0"/>
          </a:p>
          <a:p>
            <a:pPr algn="ctr"/>
            <a:endParaRPr lang="en-US" dirty="0"/>
          </a:p>
        </p:txBody>
      </p:sp>
      <p:sp>
        <p:nvSpPr>
          <p:cNvPr id="1048" name="Text Box 41"/>
          <p:cNvSpPr txBox="1">
            <a:spLocks noChangeArrowheads="1"/>
          </p:cNvSpPr>
          <p:nvPr/>
        </p:nvSpPr>
        <p:spPr bwMode="auto">
          <a:xfrm>
            <a:off x="1295400" y="1905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u="sng" dirty="0">
                <a:solidFill>
                  <a:srgbClr val="FF0000"/>
                </a:solidFill>
              </a:rPr>
              <a:t>PUSH</a:t>
            </a:r>
          </a:p>
        </p:txBody>
      </p:sp>
      <p:sp>
        <p:nvSpPr>
          <p:cNvPr id="1049" name="Text Box 44"/>
          <p:cNvSpPr txBox="1">
            <a:spLocks noChangeArrowheads="1"/>
          </p:cNvSpPr>
          <p:nvPr/>
        </p:nvSpPr>
        <p:spPr bwMode="auto">
          <a:xfrm>
            <a:off x="7010400" y="19050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u="sng" dirty="0">
                <a:solidFill>
                  <a:srgbClr val="FF0000"/>
                </a:solidFill>
              </a:rPr>
              <a:t>PULL</a:t>
            </a:r>
          </a:p>
        </p:txBody>
      </p:sp>
    </p:spTree>
    <p:extLst>
      <p:ext uri="{BB962C8B-B14F-4D97-AF65-F5344CB8AC3E}">
        <p14:creationId xmlns:p14="http://schemas.microsoft.com/office/powerpoint/2010/main" val="42101476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Bantu Speaking People</a:t>
            </a:r>
            <a:endParaRPr lang="en-US" dirty="0" smtClean="0"/>
          </a:p>
        </p:txBody>
      </p:sp>
      <p:sp>
        <p:nvSpPr>
          <p:cNvPr id="142349" name="Rectangle 13"/>
          <p:cNvSpPr>
            <a:spLocks noGrp="1" noChangeArrowheads="1"/>
          </p:cNvSpPr>
          <p:nvPr>
            <p:ph type="body" sz="half" idx="1"/>
          </p:nvPr>
        </p:nvSpPr>
        <p:spPr>
          <a:xfrm>
            <a:off x="914400" y="1600200"/>
            <a:ext cx="3962400" cy="4530725"/>
          </a:xfrm>
        </p:spPr>
        <p:txBody>
          <a:bodyPr/>
          <a:lstStyle/>
          <a:p>
            <a:pPr eaLnBrk="1" hangingPunct="1">
              <a:lnSpc>
                <a:spcPct val="90000"/>
              </a:lnSpc>
            </a:pPr>
            <a:r>
              <a:rPr lang="en-US" sz="2400" dirty="0" smtClean="0">
                <a:solidFill>
                  <a:schemeClr val="tx1"/>
                </a:solidFill>
              </a:rPr>
              <a:t>Bantu-speaking people </a:t>
            </a:r>
            <a:r>
              <a:rPr lang="en-US" sz="2400" dirty="0" smtClean="0"/>
              <a:t>did not always move into unpopulated areas; clashes occurred; smaller groups (San and BaMbuti) were conquered.</a:t>
            </a:r>
          </a:p>
          <a:p>
            <a:pPr eaLnBrk="1" hangingPunct="1">
              <a:lnSpc>
                <a:spcPct val="90000"/>
              </a:lnSpc>
            </a:pPr>
            <a:r>
              <a:rPr lang="en-US" sz="2400" dirty="0" smtClean="0"/>
              <a:t>Bantu brought new and exchanged agricultural techniques, technology, and ideas about government to invaded areas. </a:t>
            </a:r>
          </a:p>
        </p:txBody>
      </p:sp>
      <p:pic>
        <p:nvPicPr>
          <p:cNvPr id="30724" name="Picture 16" descr="Xhosawarri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57400"/>
            <a:ext cx="32004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8950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Aksum</a:t>
            </a:r>
          </a:p>
        </p:txBody>
      </p:sp>
      <p:sp>
        <p:nvSpPr>
          <p:cNvPr id="159747" name="Rectangle 3"/>
          <p:cNvSpPr>
            <a:spLocks noGrp="1" noChangeArrowheads="1"/>
          </p:cNvSpPr>
          <p:nvPr>
            <p:ph type="body" sz="half" idx="1"/>
          </p:nvPr>
        </p:nvSpPr>
        <p:spPr/>
        <p:txBody>
          <a:bodyPr>
            <a:normAutofit/>
          </a:bodyPr>
          <a:lstStyle/>
          <a:p>
            <a:pPr eaLnBrk="1" hangingPunct="1">
              <a:lnSpc>
                <a:spcPct val="90000"/>
              </a:lnSpc>
            </a:pPr>
            <a:r>
              <a:rPr lang="en-US" sz="2400" dirty="0" smtClean="0"/>
              <a:t>Kingdom of Aksum located along plateaus of the Red Sea and south of Kush; now Eritrea and Ethiopia. </a:t>
            </a:r>
          </a:p>
          <a:p>
            <a:pPr eaLnBrk="1" hangingPunct="1">
              <a:lnSpc>
                <a:spcPct val="90000"/>
              </a:lnSpc>
            </a:pPr>
            <a:endParaRPr lang="en-US" sz="2400" dirty="0" smtClean="0"/>
          </a:p>
          <a:p>
            <a:pPr eaLnBrk="1" hangingPunct="1">
              <a:lnSpc>
                <a:spcPct val="90000"/>
              </a:lnSpc>
            </a:pPr>
            <a:endParaRPr lang="en-US" sz="2400" dirty="0" smtClean="0"/>
          </a:p>
        </p:txBody>
      </p:sp>
      <p:pic>
        <p:nvPicPr>
          <p:cNvPr id="5124" name="Picture 4" descr="http://curriculum.kcdistancelearning.com/courses/WHISTx-HS-A08/a/unit4/images/HIS01-66.214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01955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api.ning.com/files/n-A-YYbjisXnpOuEG8i8M4osfOjIXpzF3npiRaWFBLneIhKOVT1HGnIPtzKF82xG1qSsRkDnlfoKdrg*9hbCtw8j7UYdufLn/mosq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23194"/>
            <a:ext cx="3429000" cy="226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49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800" dirty="0" smtClean="0"/>
              <a:t>Adulis</a:t>
            </a:r>
          </a:p>
        </p:txBody>
      </p:sp>
      <p:sp>
        <p:nvSpPr>
          <p:cNvPr id="160771" name="Rectangle 3"/>
          <p:cNvSpPr>
            <a:spLocks noGrp="1" noChangeArrowheads="1"/>
          </p:cNvSpPr>
          <p:nvPr>
            <p:ph type="body" sz="half" idx="1"/>
          </p:nvPr>
        </p:nvSpPr>
        <p:spPr>
          <a:xfrm>
            <a:off x="914400" y="1600200"/>
            <a:ext cx="3886200" cy="4530725"/>
          </a:xfrm>
        </p:spPr>
        <p:txBody>
          <a:bodyPr/>
          <a:lstStyle/>
          <a:p>
            <a:pPr eaLnBrk="1" hangingPunct="1"/>
            <a:r>
              <a:rPr lang="en-US" sz="2400" dirty="0" smtClean="0"/>
              <a:t>Aksum provided access to Mediterranean Sea and Indian Ocean; chief seaport called Adulis.</a:t>
            </a:r>
            <a:endParaRPr lang="en-US" sz="2400" dirty="0" smtClean="0">
              <a:solidFill>
                <a:schemeClr val="tx1"/>
              </a:solidFill>
            </a:endParaRPr>
          </a:p>
          <a:p>
            <a:pPr eaLnBrk="1" hangingPunct="1"/>
            <a:r>
              <a:rPr lang="en-US" sz="2400" dirty="0" smtClean="0"/>
              <a:t>Crowded with traders from Egypt, Arabia, India and Roman Empire.</a:t>
            </a:r>
          </a:p>
          <a:p>
            <a:pPr eaLnBrk="1" hangingPunct="1"/>
            <a:r>
              <a:rPr lang="en-US" sz="2400" dirty="0" smtClean="0"/>
              <a:t>Merchants traded a variety of goods.</a:t>
            </a:r>
          </a:p>
        </p:txBody>
      </p:sp>
      <p:pic>
        <p:nvPicPr>
          <p:cNvPr id="37892" name="Picture 6" descr="adu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33924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463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Ezana</a:t>
            </a:r>
          </a:p>
        </p:txBody>
      </p:sp>
      <p:sp>
        <p:nvSpPr>
          <p:cNvPr id="161795" name="Rectangle 3"/>
          <p:cNvSpPr>
            <a:spLocks noGrp="1" noChangeArrowheads="1"/>
          </p:cNvSpPr>
          <p:nvPr>
            <p:ph type="body" sz="half" idx="1"/>
          </p:nvPr>
        </p:nvSpPr>
        <p:spPr>
          <a:xfrm>
            <a:off x="914400" y="1600200"/>
            <a:ext cx="7772400" cy="1447800"/>
          </a:xfrm>
        </p:spPr>
        <p:txBody>
          <a:bodyPr/>
          <a:lstStyle/>
          <a:p>
            <a:pPr eaLnBrk="1" hangingPunct="1"/>
            <a:r>
              <a:rPr lang="en-US" sz="2400" dirty="0" smtClean="0"/>
              <a:t>Aksum reached height 325 – 360 A.D. under </a:t>
            </a:r>
            <a:r>
              <a:rPr lang="en-US" sz="2400" dirty="0" smtClean="0">
                <a:solidFill>
                  <a:schemeClr val="tx1"/>
                </a:solidFill>
              </a:rPr>
              <a:t>Ezana.</a:t>
            </a:r>
          </a:p>
          <a:p>
            <a:pPr eaLnBrk="1" hangingPunct="1"/>
            <a:r>
              <a:rPr lang="en-US" sz="2400" dirty="0" smtClean="0"/>
              <a:t>First conquered what is known today as Yemen; then conquered Kush and Meroë (today Sudan).</a:t>
            </a:r>
          </a:p>
          <a:p>
            <a:pPr eaLnBrk="1" hangingPunct="1"/>
            <a:endParaRPr lang="en-US" sz="2400" dirty="0" smtClean="0"/>
          </a:p>
        </p:txBody>
      </p:sp>
      <p:pic>
        <p:nvPicPr>
          <p:cNvPr id="38916" name="Picture 9" descr="s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1" descr="s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3" descr="s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0" descr="4462852907_d1f3d46fb7_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0"/>
            <a:ext cx="2057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2" descr="Meroe-damaged-pyramids-Weidenbach"/>
          <p:cNvPicPr>
            <a:picLocks noChangeAspect="1" noChangeArrowheads="1"/>
          </p:cNvPicPr>
          <p:nvPr/>
        </p:nvPicPr>
        <p:blipFill>
          <a:blip r:embed="rId4">
            <a:extLst>
              <a:ext uri="{28A0092B-C50C-407E-A947-70E740481C1C}">
                <a14:useLocalDpi xmlns:a14="http://schemas.microsoft.com/office/drawing/2010/main" val="0"/>
              </a:ext>
            </a:extLst>
          </a:blip>
          <a:srcRect l="7306" t="12532" r="7306"/>
          <a:stretch>
            <a:fillRect/>
          </a:stretch>
        </p:blipFill>
        <p:spPr bwMode="auto">
          <a:xfrm>
            <a:off x="3581400" y="3352800"/>
            <a:ext cx="50768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24"/>
          <p:cNvSpPr txBox="1">
            <a:spLocks noChangeArrowheads="1"/>
          </p:cNvSpPr>
          <p:nvPr/>
        </p:nvSpPr>
        <p:spPr bwMode="auto">
          <a:xfrm>
            <a:off x="1905000" y="3200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t>Ezana</a:t>
            </a:r>
          </a:p>
        </p:txBody>
      </p:sp>
      <p:sp>
        <p:nvSpPr>
          <p:cNvPr id="38922" name="Text Box 25"/>
          <p:cNvSpPr txBox="1">
            <a:spLocks noChangeArrowheads="1"/>
          </p:cNvSpPr>
          <p:nvPr/>
        </p:nvSpPr>
        <p:spPr bwMode="auto">
          <a:xfrm>
            <a:off x="3657600" y="34290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t>Meroë</a:t>
            </a:r>
          </a:p>
        </p:txBody>
      </p:sp>
    </p:spTree>
    <p:extLst>
      <p:ext uri="{BB962C8B-B14F-4D97-AF65-F5344CB8AC3E}">
        <p14:creationId xmlns:p14="http://schemas.microsoft.com/office/powerpoint/2010/main" val="16661277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Terraces</a:t>
            </a:r>
            <a:endParaRPr lang="en-US" dirty="0"/>
          </a:p>
        </p:txBody>
      </p:sp>
      <p:sp>
        <p:nvSpPr>
          <p:cNvPr id="2" name="Content Placeholder 1"/>
          <p:cNvSpPr>
            <a:spLocks noGrp="1"/>
          </p:cNvSpPr>
          <p:nvPr>
            <p:ph sz="quarter" idx="13"/>
          </p:nvPr>
        </p:nvSpPr>
        <p:spPr/>
        <p:txBody>
          <a:bodyPr/>
          <a:lstStyle/>
          <a:p>
            <a:r>
              <a:rPr lang="en-US" dirty="0" smtClean="0"/>
              <a:t>Aksumites adapted farming to hilly environment by building terraces.</a:t>
            </a:r>
          </a:p>
          <a:p>
            <a:r>
              <a:rPr lang="en-US" dirty="0" smtClean="0"/>
              <a:t>Step-like ridges on mountain slopes helped soil retain water and prevented it from being washed away. </a:t>
            </a:r>
            <a:endParaRPr lang="en-US" dirty="0"/>
          </a:p>
        </p:txBody>
      </p:sp>
      <p:pic>
        <p:nvPicPr>
          <p:cNvPr id="17410" name="Picture 2" descr="http://atlasobscura.com/uploads/assets/banaue-rice-ter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3771900" cy="251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9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African Society </a:t>
            </a:r>
            <a:r>
              <a:rPr lang="en-US" sz="3600" dirty="0" smtClean="0"/>
              <a:t/>
            </a:r>
            <a:br>
              <a:rPr lang="en-US" sz="3600" dirty="0" smtClean="0"/>
            </a:br>
            <a:r>
              <a:rPr lang="en-US" sz="3600" dirty="0" smtClean="0"/>
              <a:t>and </a:t>
            </a:r>
            <a:r>
              <a:rPr lang="en-US" sz="3600" dirty="0"/>
              <a:t>Empires</a:t>
            </a:r>
          </a:p>
        </p:txBody>
      </p:sp>
      <p:sp>
        <p:nvSpPr>
          <p:cNvPr id="3" name="Subtitle 2"/>
          <p:cNvSpPr>
            <a:spLocks noGrp="1"/>
          </p:cNvSpPr>
          <p:nvPr>
            <p:ph type="subTitle" idx="1"/>
          </p:nvPr>
        </p:nvSpPr>
        <p:spPr/>
        <p:txBody>
          <a:bodyPr/>
          <a:lstStyle/>
          <a:p>
            <a:r>
              <a:rPr lang="en-US" dirty="0" smtClean="0"/>
              <a:t>Chapter 15, Sections 1, 2 &amp; 3</a:t>
            </a:r>
            <a:endParaRPr lang="en-US" dirty="0"/>
          </a:p>
        </p:txBody>
      </p:sp>
    </p:spTree>
    <p:extLst>
      <p:ext uri="{BB962C8B-B14F-4D97-AF65-F5344CB8AC3E}">
        <p14:creationId xmlns:p14="http://schemas.microsoft.com/office/powerpoint/2010/main" val="1282631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Lineage</a:t>
            </a:r>
            <a:endParaRPr lang="en-US" dirty="0"/>
          </a:p>
        </p:txBody>
      </p:sp>
      <p:sp>
        <p:nvSpPr>
          <p:cNvPr id="4" name="Content Placeholder 3"/>
          <p:cNvSpPr>
            <a:spLocks noGrp="1"/>
          </p:cNvSpPr>
          <p:nvPr>
            <p:ph sz="quarter" idx="13"/>
          </p:nvPr>
        </p:nvSpPr>
        <p:spPr/>
        <p:txBody>
          <a:bodyPr/>
          <a:lstStyle/>
          <a:p>
            <a:r>
              <a:rPr lang="en-US" dirty="0" smtClean="0"/>
              <a:t>Way many African families are organized. </a:t>
            </a:r>
          </a:p>
          <a:p>
            <a:r>
              <a:rPr lang="en-US" dirty="0" smtClean="0"/>
              <a:t>Believe they are descendants of a common ancestor.</a:t>
            </a:r>
          </a:p>
          <a:p>
            <a:r>
              <a:rPr lang="en-US" dirty="0" smtClean="0"/>
              <a:t>Lineage includes spirits of ancestors and future generations. </a:t>
            </a:r>
            <a:endParaRPr lang="en-US" dirty="0"/>
          </a:p>
        </p:txBody>
      </p:sp>
      <p:pic>
        <p:nvPicPr>
          <p:cNvPr id="1026" name="Picture 2" descr="http://www.modernartimages.com/images/family/family-tree-guid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2819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Stateless Societies</a:t>
            </a:r>
            <a:endParaRPr lang="en-US" dirty="0"/>
          </a:p>
        </p:txBody>
      </p:sp>
      <p:sp>
        <p:nvSpPr>
          <p:cNvPr id="4" name="Content Placeholder 3"/>
          <p:cNvSpPr>
            <a:spLocks noGrp="1"/>
          </p:cNvSpPr>
          <p:nvPr>
            <p:ph idx="1"/>
          </p:nvPr>
        </p:nvSpPr>
        <p:spPr/>
        <p:txBody>
          <a:bodyPr/>
          <a:lstStyle/>
          <a:p>
            <a:r>
              <a:rPr lang="en-US" dirty="0" smtClean="0"/>
              <a:t>Societies where lineage groups took the place of rulers; no centralized system of government.</a:t>
            </a:r>
          </a:p>
          <a:p>
            <a:r>
              <a:rPr lang="en-US" dirty="0" smtClean="0"/>
              <a:t>Balance of power lay between lineages of equal power. </a:t>
            </a:r>
          </a:p>
          <a:p>
            <a:r>
              <a:rPr lang="en-US" dirty="0" smtClean="0"/>
              <a:t>Disputes settled by elders from various lineages. </a:t>
            </a:r>
            <a:endParaRPr lang="en-US" dirty="0"/>
          </a:p>
        </p:txBody>
      </p:sp>
      <p:pic>
        <p:nvPicPr>
          <p:cNvPr id="2050" name="Picture 2" descr="http://www.beforebc.de/Made.by.Humankind/Fun.Furniture/60-10-100-60-12-01_Zaire.Megbe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86200"/>
            <a:ext cx="4229100" cy="262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5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Patrilineal</a:t>
            </a:r>
            <a:endParaRPr lang="en-US" dirty="0"/>
          </a:p>
        </p:txBody>
      </p:sp>
      <p:sp>
        <p:nvSpPr>
          <p:cNvPr id="4" name="Content Placeholder 3"/>
          <p:cNvSpPr>
            <a:spLocks noGrp="1"/>
          </p:cNvSpPr>
          <p:nvPr>
            <p:ph sz="quarter" idx="13"/>
          </p:nvPr>
        </p:nvSpPr>
        <p:spPr/>
        <p:txBody>
          <a:bodyPr/>
          <a:lstStyle/>
          <a:p>
            <a:r>
              <a:rPr lang="en-US" dirty="0" smtClean="0"/>
              <a:t>Members of patrilineal society trace ancestors through their fathers.</a:t>
            </a:r>
          </a:p>
          <a:p>
            <a:r>
              <a:rPr lang="en-US" dirty="0" smtClean="0"/>
              <a:t>Inheritance passes from father to son.</a:t>
            </a:r>
          </a:p>
          <a:p>
            <a:r>
              <a:rPr lang="en-US" dirty="0" smtClean="0"/>
              <a:t>When a son marries, his wife and children remain part of father’s extended family.</a:t>
            </a:r>
            <a:endParaRPr lang="en-US" dirty="0"/>
          </a:p>
        </p:txBody>
      </p:sp>
      <p:pic>
        <p:nvPicPr>
          <p:cNvPr id="3074" name="Picture 2" descr="http://www.sulfabittas.com/images/708_African_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828800"/>
            <a:ext cx="27527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9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Sahara</a:t>
            </a:r>
            <a:endParaRPr lang="en-US" dirty="0"/>
          </a:p>
        </p:txBody>
      </p:sp>
      <p:sp>
        <p:nvSpPr>
          <p:cNvPr id="5" name="Content Placeholder 4"/>
          <p:cNvSpPr>
            <a:spLocks noGrp="1"/>
          </p:cNvSpPr>
          <p:nvPr>
            <p:ph idx="1"/>
          </p:nvPr>
        </p:nvSpPr>
        <p:spPr/>
        <p:txBody>
          <a:bodyPr>
            <a:normAutofit/>
          </a:bodyPr>
          <a:lstStyle/>
          <a:p>
            <a:r>
              <a:rPr lang="en-US" dirty="0"/>
              <a:t>Sahara covers an area roughly size of the </a:t>
            </a:r>
            <a:r>
              <a:rPr lang="en-US" dirty="0" smtClean="0"/>
              <a:t>USA.</a:t>
            </a:r>
            <a:endParaRPr lang="en-US" dirty="0"/>
          </a:p>
          <a:p>
            <a:r>
              <a:rPr lang="en-US" dirty="0"/>
              <a:t>Small part dunes; rest flat gray wasteland consisting of rocks and gravel.</a:t>
            </a:r>
          </a:p>
          <a:p>
            <a:endParaRPr lang="en-US" dirty="0"/>
          </a:p>
        </p:txBody>
      </p:sp>
      <p:pic>
        <p:nvPicPr>
          <p:cNvPr id="2050" name="Picture 2" descr="http://www.wonderfulinfo.com/winfo/naturalwonders/sahara_desert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351" y="3429000"/>
            <a:ext cx="4090147" cy="278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97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Matrilineal</a:t>
            </a:r>
            <a:endParaRPr lang="en-US" dirty="0"/>
          </a:p>
        </p:txBody>
      </p:sp>
      <p:sp>
        <p:nvSpPr>
          <p:cNvPr id="4" name="Content Placeholder 3"/>
          <p:cNvSpPr>
            <a:spLocks noGrp="1"/>
          </p:cNvSpPr>
          <p:nvPr>
            <p:ph sz="quarter" idx="13"/>
          </p:nvPr>
        </p:nvSpPr>
        <p:spPr/>
        <p:txBody>
          <a:bodyPr/>
          <a:lstStyle/>
          <a:p>
            <a:r>
              <a:rPr lang="en-US" dirty="0"/>
              <a:t>Members of </a:t>
            </a:r>
            <a:r>
              <a:rPr lang="en-US" dirty="0" smtClean="0"/>
              <a:t>matrilineal </a:t>
            </a:r>
            <a:r>
              <a:rPr lang="en-US" dirty="0"/>
              <a:t>society trace ancestors through their </a:t>
            </a:r>
            <a:r>
              <a:rPr lang="en-US" dirty="0" smtClean="0"/>
              <a:t>mothers.</a:t>
            </a:r>
            <a:endParaRPr lang="en-US" dirty="0"/>
          </a:p>
          <a:p>
            <a:r>
              <a:rPr lang="en-US" dirty="0" smtClean="0"/>
              <a:t>Young men inherit land and wealth from mother’s family.</a:t>
            </a:r>
          </a:p>
          <a:p>
            <a:r>
              <a:rPr lang="en-US" dirty="0" smtClean="0"/>
              <a:t>Men usually still hold positions of authority.</a:t>
            </a:r>
          </a:p>
          <a:p>
            <a:endParaRPr lang="en-US" dirty="0"/>
          </a:p>
        </p:txBody>
      </p:sp>
      <p:pic>
        <p:nvPicPr>
          <p:cNvPr id="4100" name="Picture 4" descr="http://us.123rf.com/400wm/400/400/gegelaphoto/gegelaphoto1101/gegelaphoto110100077/9716301-african-women-and-children.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a:stretch/>
        </p:blipFill>
        <p:spPr bwMode="auto">
          <a:xfrm>
            <a:off x="4724400" y="2209800"/>
            <a:ext cx="357632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7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Maghrib</a:t>
            </a:r>
            <a:endParaRPr lang="en-US" dirty="0"/>
          </a:p>
        </p:txBody>
      </p:sp>
      <p:sp>
        <p:nvSpPr>
          <p:cNvPr id="4" name="Content Placeholder 3"/>
          <p:cNvSpPr>
            <a:spLocks noGrp="1"/>
          </p:cNvSpPr>
          <p:nvPr>
            <p:ph idx="1"/>
          </p:nvPr>
        </p:nvSpPr>
        <p:spPr/>
        <p:txBody>
          <a:bodyPr/>
          <a:lstStyle/>
          <a:p>
            <a:r>
              <a:rPr lang="en-US" dirty="0" smtClean="0"/>
              <a:t>Area in North Africa ruled by Muslims.</a:t>
            </a:r>
          </a:p>
          <a:p>
            <a:r>
              <a:rPr lang="en-US" dirty="0" smtClean="0"/>
              <a:t>Includes Mediterranean coast of Libya, Tunisia, Algeria and Morocco.</a:t>
            </a:r>
          </a:p>
          <a:p>
            <a:endParaRPr lang="en-US" dirty="0"/>
          </a:p>
        </p:txBody>
      </p:sp>
      <p:pic>
        <p:nvPicPr>
          <p:cNvPr id="5122" name="Picture 2" descr="http://www2.luventicus.org/maps/africa/maghre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47276"/>
            <a:ext cx="2514600" cy="281238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2.gstatic.com/images?q=tbn:ANd9GcTKMemlV9lPhzSpdVhlp18mnbzvkS3PhaCtlgnmEfGEs7zTWzdrj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29000"/>
            <a:ext cx="3235036" cy="283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27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Berbers</a:t>
            </a:r>
            <a:endParaRPr lang="en-US" dirty="0"/>
          </a:p>
        </p:txBody>
      </p:sp>
      <p:sp>
        <p:nvSpPr>
          <p:cNvPr id="3" name="Content Placeholder 2"/>
          <p:cNvSpPr>
            <a:spLocks noGrp="1"/>
          </p:cNvSpPr>
          <p:nvPr>
            <p:ph sz="quarter" idx="13"/>
          </p:nvPr>
        </p:nvSpPr>
        <p:spPr/>
        <p:txBody>
          <a:bodyPr/>
          <a:lstStyle/>
          <a:p>
            <a:r>
              <a:rPr lang="en-US" dirty="0" smtClean="0"/>
              <a:t>Original inhabitants of North Africa.</a:t>
            </a:r>
          </a:p>
          <a:p>
            <a:r>
              <a:rPr lang="en-US" dirty="0" smtClean="0"/>
              <a:t>Converted to Islam while maintaining Berber identities and loyalties.</a:t>
            </a:r>
          </a:p>
          <a:p>
            <a:r>
              <a:rPr lang="en-US" dirty="0" smtClean="0"/>
              <a:t>Two groups – </a:t>
            </a:r>
            <a:r>
              <a:rPr lang="en-US" dirty="0" err="1" smtClean="0"/>
              <a:t>Almovarids</a:t>
            </a:r>
            <a:r>
              <a:rPr lang="en-US" dirty="0" smtClean="0"/>
              <a:t> and </a:t>
            </a:r>
            <a:r>
              <a:rPr lang="en-US" dirty="0" err="1" smtClean="0"/>
              <a:t>Almohads</a:t>
            </a:r>
            <a:r>
              <a:rPr lang="en-US" dirty="0" smtClean="0"/>
              <a:t> – united </a:t>
            </a:r>
            <a:r>
              <a:rPr lang="en-US" dirty="0" err="1" smtClean="0"/>
              <a:t>Maghrib</a:t>
            </a:r>
            <a:r>
              <a:rPr lang="en-US" dirty="0" smtClean="0"/>
              <a:t> under Muslim rule.</a:t>
            </a:r>
            <a:endParaRPr lang="en-US" dirty="0"/>
          </a:p>
        </p:txBody>
      </p:sp>
      <p:pic>
        <p:nvPicPr>
          <p:cNvPr id="1026" name="Picture 2" descr="http://upload.wikimedia.org/wikipedia/commons/thumb/2/2a/Detaille_-_Fantasia_de_spahis.jpg/220px-Detaille_-_Fantasia_de_spahis.jpg"/>
          <p:cNvPicPr>
            <a:picLocks noChangeAspect="1" noChangeArrowheads="1"/>
          </p:cNvPicPr>
          <p:nvPr/>
        </p:nvPicPr>
        <p:blipFill rotWithShape="1">
          <a:blip r:embed="rId2">
            <a:extLst>
              <a:ext uri="{28A0092B-C50C-407E-A947-70E740481C1C}">
                <a14:useLocalDpi xmlns:a14="http://schemas.microsoft.com/office/drawing/2010/main" val="0"/>
              </a:ext>
            </a:extLst>
          </a:blip>
          <a:srcRect l="2926" t="9911" r="3605" b="16779"/>
          <a:stretch/>
        </p:blipFill>
        <p:spPr bwMode="auto">
          <a:xfrm>
            <a:off x="4953000" y="1981200"/>
            <a:ext cx="3657600" cy="397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Almoravids</a:t>
            </a:r>
            <a:endParaRPr lang="en-US" dirty="0"/>
          </a:p>
        </p:txBody>
      </p:sp>
      <p:sp>
        <p:nvSpPr>
          <p:cNvPr id="5" name="Content Placeholder 4"/>
          <p:cNvSpPr>
            <a:spLocks noGrp="1"/>
          </p:cNvSpPr>
          <p:nvPr>
            <p:ph idx="1"/>
          </p:nvPr>
        </p:nvSpPr>
        <p:spPr/>
        <p:txBody>
          <a:bodyPr/>
          <a:lstStyle/>
          <a:p>
            <a:r>
              <a:rPr lang="en-US" dirty="0" smtClean="0"/>
              <a:t>Muslim brotherhood - began 11</a:t>
            </a:r>
            <a:r>
              <a:rPr lang="en-US" baseline="30000" dirty="0" smtClean="0"/>
              <a:t>th</a:t>
            </a:r>
            <a:r>
              <a:rPr lang="en-US" dirty="0" smtClean="0"/>
              <a:t> Century.</a:t>
            </a:r>
          </a:p>
          <a:p>
            <a:pPr lvl="1"/>
            <a:r>
              <a:rPr lang="en-US" dirty="0" smtClean="0"/>
              <a:t>Spread Islam in Morocco</a:t>
            </a:r>
          </a:p>
          <a:p>
            <a:pPr lvl="1"/>
            <a:r>
              <a:rPr lang="en-US" dirty="0" smtClean="0"/>
              <a:t>Captured Ghana in West Africa</a:t>
            </a:r>
          </a:p>
          <a:p>
            <a:pPr lvl="1"/>
            <a:r>
              <a:rPr lang="en-US" dirty="0" smtClean="0"/>
              <a:t>Captured areas of Spain (known as Moors) </a:t>
            </a:r>
            <a:endParaRPr lang="en-US" dirty="0"/>
          </a:p>
        </p:txBody>
      </p:sp>
      <p:pic>
        <p:nvPicPr>
          <p:cNvPr id="2050" name="Picture 2" descr="http://www.noelshack.com/uploads/Almoravids035917.JPG"/>
          <p:cNvPicPr>
            <a:picLocks noChangeAspect="1" noChangeArrowheads="1"/>
          </p:cNvPicPr>
          <p:nvPr/>
        </p:nvPicPr>
        <p:blipFill rotWithShape="1">
          <a:blip r:embed="rId2">
            <a:extLst>
              <a:ext uri="{28A0092B-C50C-407E-A947-70E740481C1C}">
                <a14:useLocalDpi xmlns:a14="http://schemas.microsoft.com/office/drawing/2010/main" val="0"/>
              </a:ext>
            </a:extLst>
          </a:blip>
          <a:srcRect t="10952" b="5382"/>
          <a:stretch/>
        </p:blipFill>
        <p:spPr bwMode="auto">
          <a:xfrm>
            <a:off x="2514600" y="3810000"/>
            <a:ext cx="425024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585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Almohads</a:t>
            </a:r>
            <a:endParaRPr lang="en-US" dirty="0"/>
          </a:p>
        </p:txBody>
      </p:sp>
      <p:sp>
        <p:nvSpPr>
          <p:cNvPr id="3" name="Content Placeholder 2"/>
          <p:cNvSpPr>
            <a:spLocks noGrp="1"/>
          </p:cNvSpPr>
          <p:nvPr>
            <p:ph sz="quarter" idx="13"/>
          </p:nvPr>
        </p:nvSpPr>
        <p:spPr/>
        <p:txBody>
          <a:bodyPr/>
          <a:lstStyle/>
          <a:p>
            <a:r>
              <a:rPr lang="en-US" dirty="0" smtClean="0"/>
              <a:t>Berber Muslim reformers who seized power from the </a:t>
            </a:r>
            <a:r>
              <a:rPr lang="en-US" dirty="0" err="1" smtClean="0"/>
              <a:t>Almoravids</a:t>
            </a:r>
            <a:r>
              <a:rPr lang="en-US" dirty="0"/>
              <a:t> </a:t>
            </a:r>
            <a:r>
              <a:rPr lang="en-US" dirty="0" smtClean="0"/>
              <a:t>in mid- 1100’s.</a:t>
            </a:r>
          </a:p>
          <a:p>
            <a:r>
              <a:rPr lang="en-US" dirty="0" smtClean="0"/>
              <a:t>United </a:t>
            </a:r>
            <a:r>
              <a:rPr lang="en-US" dirty="0" err="1" smtClean="0"/>
              <a:t>Maghrib</a:t>
            </a:r>
            <a:r>
              <a:rPr lang="en-US" dirty="0" smtClean="0"/>
              <a:t> under one rule for about 100 years.</a:t>
            </a:r>
          </a:p>
          <a:p>
            <a:endParaRPr lang="en-US" dirty="0"/>
          </a:p>
        </p:txBody>
      </p:sp>
      <p:pic>
        <p:nvPicPr>
          <p:cNvPr id="3076" name="Picture 4" descr="http://www.varvar.ru/arhiv/slovo/images/bitva_na_vorsk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09800"/>
            <a:ext cx="4500336" cy="304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87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African Kingdoms</a:t>
            </a:r>
            <a:endParaRPr lang="en-US" dirty="0"/>
          </a:p>
        </p:txBody>
      </p:sp>
      <p:pic>
        <p:nvPicPr>
          <p:cNvPr id="4098" name="Picture 2" descr="http://faculty.umf.maine.edu/walter.sargent/public.www/web%20103/map%20african%20empi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98953"/>
            <a:ext cx="3962400" cy="447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75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Ghana</a:t>
            </a:r>
            <a:endParaRPr lang="en-US" dirty="0"/>
          </a:p>
        </p:txBody>
      </p:sp>
      <p:sp>
        <p:nvSpPr>
          <p:cNvPr id="3" name="Content Placeholder 2"/>
          <p:cNvSpPr>
            <a:spLocks noGrp="1"/>
          </p:cNvSpPr>
          <p:nvPr>
            <p:ph sz="quarter" idx="13"/>
          </p:nvPr>
        </p:nvSpPr>
        <p:spPr/>
        <p:txBody>
          <a:bodyPr/>
          <a:lstStyle/>
          <a:p>
            <a:r>
              <a:rPr lang="en-US" dirty="0" smtClean="0"/>
              <a:t>Trade routes crossed an area farmed by Soninke people; called their ruler </a:t>
            </a:r>
            <a:r>
              <a:rPr lang="en-US" i="1" dirty="0" err="1" smtClean="0"/>
              <a:t>ghana</a:t>
            </a:r>
            <a:r>
              <a:rPr lang="en-US" dirty="0" smtClean="0"/>
              <a:t>.</a:t>
            </a:r>
          </a:p>
          <a:p>
            <a:r>
              <a:rPr lang="en-US" dirty="0" smtClean="0"/>
              <a:t>Word came to represent Soninke region.</a:t>
            </a:r>
          </a:p>
          <a:p>
            <a:r>
              <a:rPr lang="en-US" dirty="0" smtClean="0"/>
              <a:t>Ghana became rich kingdom in 700’s trading gold and salt.</a:t>
            </a:r>
            <a:endParaRPr lang="en-US" dirty="0"/>
          </a:p>
        </p:txBody>
      </p:sp>
      <p:pic>
        <p:nvPicPr>
          <p:cNvPr id="6148" name="Picture 4" descr="http://planetejeanjaures.free.fr/geo/afrique/images/empires/ghana_empi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436245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87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a:t>
            </a:r>
            <a:endParaRPr lang="en-US" dirty="0"/>
          </a:p>
        </p:txBody>
      </p:sp>
      <p:sp>
        <p:nvSpPr>
          <p:cNvPr id="3" name="Content Placeholder 2"/>
          <p:cNvSpPr>
            <a:spLocks noGrp="1"/>
          </p:cNvSpPr>
          <p:nvPr>
            <p:ph sz="quarter" idx="13"/>
          </p:nvPr>
        </p:nvSpPr>
        <p:spPr/>
        <p:txBody>
          <a:bodyPr/>
          <a:lstStyle/>
          <a:p>
            <a:r>
              <a:rPr lang="en-US"/>
              <a:t>P</a:t>
            </a:r>
            <a:r>
              <a:rPr lang="en-US" smtClean="0"/>
              <a:t>eople </a:t>
            </a:r>
            <a:r>
              <a:rPr lang="en-US" dirty="0" smtClean="0"/>
              <a:t>came from </a:t>
            </a:r>
            <a:r>
              <a:rPr lang="en-US" smtClean="0"/>
              <a:t>the area </a:t>
            </a:r>
            <a:r>
              <a:rPr lang="en-US" dirty="0" smtClean="0"/>
              <a:t>south of Ghana.</a:t>
            </a:r>
          </a:p>
          <a:p>
            <a:r>
              <a:rPr lang="en-US" dirty="0" smtClean="0"/>
              <a:t>Seized power from weakened Ghana  around 1235.</a:t>
            </a:r>
            <a:endParaRPr lang="en-US" dirty="0"/>
          </a:p>
        </p:txBody>
      </p:sp>
      <p:pic>
        <p:nvPicPr>
          <p:cNvPr id="5128" name="Picture 8" descr="http://im.glogster.com/media/4/20/31/46/203146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66900"/>
            <a:ext cx="4334049"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accessgambia.com/information/large/mal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3256371" cy="248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065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Sundiata</a:t>
            </a:r>
            <a:endParaRPr lang="en-US" dirty="0"/>
          </a:p>
        </p:txBody>
      </p:sp>
      <p:sp>
        <p:nvSpPr>
          <p:cNvPr id="3" name="Content Placeholder 2"/>
          <p:cNvSpPr>
            <a:spLocks noGrp="1"/>
          </p:cNvSpPr>
          <p:nvPr>
            <p:ph sz="quarter" idx="13"/>
          </p:nvPr>
        </p:nvSpPr>
        <p:spPr/>
        <p:txBody>
          <a:bodyPr/>
          <a:lstStyle/>
          <a:p>
            <a:r>
              <a:rPr lang="en-US" dirty="0" smtClean="0"/>
              <a:t>Mali’s first great leader.</a:t>
            </a:r>
          </a:p>
          <a:p>
            <a:r>
              <a:rPr lang="en-US" dirty="0" smtClean="0"/>
              <a:t>Came to power after crushing cruel and popular leader; became emperor.</a:t>
            </a:r>
          </a:p>
          <a:p>
            <a:r>
              <a:rPr lang="en-US" dirty="0" smtClean="0"/>
              <a:t>Strong leader in war and peace; made important changes in government and finances.</a:t>
            </a:r>
            <a:endParaRPr lang="en-US" dirty="0"/>
          </a:p>
        </p:txBody>
      </p:sp>
      <p:pic>
        <p:nvPicPr>
          <p:cNvPr id="8194" name="Picture 2" descr="http://simonedwms.files.wordpress.com/2009/12/609sundi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09800"/>
            <a:ext cx="382448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Mansa Musa</a:t>
            </a:r>
            <a:endParaRPr lang="en-US" dirty="0"/>
          </a:p>
        </p:txBody>
      </p:sp>
      <p:sp>
        <p:nvSpPr>
          <p:cNvPr id="3" name="Content Placeholder 2"/>
          <p:cNvSpPr>
            <a:spLocks noGrp="1"/>
          </p:cNvSpPr>
          <p:nvPr>
            <p:ph sz="quarter" idx="13"/>
          </p:nvPr>
        </p:nvSpPr>
        <p:spPr/>
        <p:txBody>
          <a:bodyPr/>
          <a:lstStyle/>
          <a:p>
            <a:r>
              <a:rPr lang="en-US" dirty="0" smtClean="0"/>
              <a:t>Mali ruler 1312 – 1332.</a:t>
            </a:r>
          </a:p>
          <a:p>
            <a:r>
              <a:rPr lang="en-US" dirty="0" smtClean="0"/>
              <a:t>Followed series of seven rulers after </a:t>
            </a:r>
            <a:r>
              <a:rPr lang="en-US" dirty="0" err="1" smtClean="0"/>
              <a:t>Sundiata’s</a:t>
            </a:r>
            <a:r>
              <a:rPr lang="en-US" dirty="0" smtClean="0"/>
              <a:t> death; time of turmoil.</a:t>
            </a:r>
          </a:p>
          <a:p>
            <a:r>
              <a:rPr lang="en-US" dirty="0" smtClean="0"/>
              <a:t>Mansa Musa put down rebellions, expanded empire and brought effective government to area.</a:t>
            </a:r>
            <a:endParaRPr lang="en-US" dirty="0"/>
          </a:p>
        </p:txBody>
      </p:sp>
      <p:pic>
        <p:nvPicPr>
          <p:cNvPr id="7170" name="Picture 2" descr="http://blog.richmond.edu/openwidelookinside/files/2010/04/mansamusa.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16" t="18370" r="10929" b="11421"/>
          <a:stretch/>
        </p:blipFill>
        <p:spPr bwMode="auto">
          <a:xfrm>
            <a:off x="4495800" y="2259874"/>
            <a:ext cx="426404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56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Sahel</a:t>
            </a:r>
            <a:endParaRPr lang="en-US" dirty="0"/>
          </a:p>
        </p:txBody>
      </p:sp>
      <p:sp>
        <p:nvSpPr>
          <p:cNvPr id="5" name="Content Placeholder 4"/>
          <p:cNvSpPr>
            <a:spLocks noGrp="1"/>
          </p:cNvSpPr>
          <p:nvPr>
            <p:ph idx="1"/>
          </p:nvPr>
        </p:nvSpPr>
        <p:spPr/>
        <p:txBody>
          <a:bodyPr/>
          <a:lstStyle/>
          <a:p>
            <a:r>
              <a:rPr lang="en-US" dirty="0"/>
              <a:t>Each year the desert takes over more and more land at the southern edge of the Sahara </a:t>
            </a:r>
            <a:r>
              <a:rPr lang="en-US" dirty="0" smtClean="0"/>
              <a:t>Desert.</a:t>
            </a:r>
            <a:endParaRPr lang="en-US" dirty="0"/>
          </a:p>
        </p:txBody>
      </p:sp>
      <p:pic>
        <p:nvPicPr>
          <p:cNvPr id="7" name="Picture 14" descr="Sahara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082761" cy="254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desert1101_428x269_to_468x312"/>
          <p:cNvPicPr>
            <a:picLocks noChangeAspect="1" noChangeArrowheads="1"/>
          </p:cNvPicPr>
          <p:nvPr/>
        </p:nvPicPr>
        <p:blipFill>
          <a:blip r:embed="rId3">
            <a:extLst>
              <a:ext uri="{28A0092B-C50C-407E-A947-70E740481C1C}">
                <a14:useLocalDpi xmlns:a14="http://schemas.microsoft.com/office/drawing/2010/main" val="0"/>
              </a:ext>
            </a:extLst>
          </a:blip>
          <a:srcRect l="6410"/>
          <a:stretch>
            <a:fillRect/>
          </a:stretch>
        </p:blipFill>
        <p:spPr bwMode="auto">
          <a:xfrm>
            <a:off x="457200" y="3318164"/>
            <a:ext cx="3847972" cy="258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297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Ibn</a:t>
            </a:r>
            <a:r>
              <a:rPr lang="en-US" dirty="0" smtClean="0"/>
              <a:t> Battuta</a:t>
            </a:r>
            <a:endParaRPr lang="en-US" dirty="0"/>
          </a:p>
        </p:txBody>
      </p:sp>
      <p:sp>
        <p:nvSpPr>
          <p:cNvPr id="3" name="Content Placeholder 2"/>
          <p:cNvSpPr>
            <a:spLocks noGrp="1"/>
          </p:cNvSpPr>
          <p:nvPr>
            <p:ph idx="1"/>
          </p:nvPr>
        </p:nvSpPr>
        <p:spPr/>
        <p:txBody>
          <a:bodyPr/>
          <a:lstStyle/>
          <a:p>
            <a:r>
              <a:rPr lang="en-US" dirty="0" smtClean="0"/>
              <a:t>Traveler and historian from Tangier in North Africa; travelled 27 years before visiting Mali.</a:t>
            </a:r>
          </a:p>
          <a:p>
            <a:r>
              <a:rPr lang="en-US" dirty="0" smtClean="0"/>
              <a:t>Criticized leaders for not practicing Islam code more strictly.</a:t>
            </a:r>
            <a:endParaRPr lang="en-US" dirty="0"/>
          </a:p>
        </p:txBody>
      </p:sp>
      <p:pic>
        <p:nvPicPr>
          <p:cNvPr id="9218" name="Picture 2" descr="Ibn Battuta does not hint at the size of the annual pilgrimage caravan by which he traveled from Damascus to the Holy Cities of Madinah and Makkah, except at one point to refer to it as “huge.” He describes how it replenished its water supplies in what is now northwestern Saudi Arabia: “Each amir or person of rank has a [private] tank from which his camels and those of his retinue are watered, and their waterbags filled; the rest of the people arrange with the watercarriers [of the oasis] to water the camel and fill the waterskin of each person for a fixed sum of money. The caravan then sets out from Tabuk and pushes on speedily night and day, for fear of this wilder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67632"/>
            <a:ext cx="3981450" cy="294538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metaexistence.org/images/ibn_battu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21963"/>
            <a:ext cx="1905000" cy="26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12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Songhai</a:t>
            </a:r>
            <a:endParaRPr lang="en-US" dirty="0"/>
          </a:p>
        </p:txBody>
      </p:sp>
      <p:sp>
        <p:nvSpPr>
          <p:cNvPr id="3" name="Content Placeholder 2"/>
          <p:cNvSpPr>
            <a:spLocks noGrp="1"/>
          </p:cNvSpPr>
          <p:nvPr>
            <p:ph sz="quarter" idx="13"/>
          </p:nvPr>
        </p:nvSpPr>
        <p:spPr/>
        <p:txBody>
          <a:bodyPr/>
          <a:lstStyle/>
          <a:p>
            <a:r>
              <a:rPr lang="en-US" dirty="0" smtClean="0"/>
              <a:t>After decline of Mali, groups broke away, among them Songhai people in east.</a:t>
            </a:r>
          </a:p>
          <a:p>
            <a:r>
              <a:rPr lang="en-US" dirty="0" smtClean="0"/>
              <a:t>Built up area and extended territory, gaining control over important trade routes.</a:t>
            </a:r>
          </a:p>
          <a:p>
            <a:endParaRPr lang="en-US" dirty="0"/>
          </a:p>
        </p:txBody>
      </p:sp>
      <p:pic>
        <p:nvPicPr>
          <p:cNvPr id="10242" name="Picture 2" descr="http://www.accessgambia.com/information/large/songhai-empi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759" y="2116183"/>
            <a:ext cx="413762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55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Hausa</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Group of people named after the language they spoke.</a:t>
            </a:r>
          </a:p>
          <a:p>
            <a:r>
              <a:rPr lang="en-US" dirty="0" smtClean="0"/>
              <a:t>Created several city-states in today’s northern Nigeria </a:t>
            </a:r>
            <a:r>
              <a:rPr lang="en-US" dirty="0"/>
              <a:t>1000 -1200 A.D</a:t>
            </a:r>
            <a:r>
              <a:rPr lang="en-US" dirty="0" smtClean="0"/>
              <a:t>.</a:t>
            </a:r>
          </a:p>
          <a:p>
            <a:r>
              <a:rPr lang="en-US" dirty="0" smtClean="0"/>
              <a:t>Fighting amongst city-states prevented Hausa from becoming an empire.</a:t>
            </a:r>
          </a:p>
          <a:p>
            <a:endParaRPr lang="en-US" dirty="0"/>
          </a:p>
        </p:txBody>
      </p:sp>
      <p:pic>
        <p:nvPicPr>
          <p:cNvPr id="11268" name="Picture 4" descr="http://realhistoryww.com/world_history/ancient/Images_Elam/Arab_pa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267075"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49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Yoruba</a:t>
            </a:r>
            <a:endParaRPr lang="en-US" dirty="0"/>
          </a:p>
        </p:txBody>
      </p:sp>
      <p:sp>
        <p:nvSpPr>
          <p:cNvPr id="3" name="Content Placeholder 2"/>
          <p:cNvSpPr>
            <a:spLocks noGrp="1"/>
          </p:cNvSpPr>
          <p:nvPr>
            <p:ph sz="quarter" idx="13"/>
          </p:nvPr>
        </p:nvSpPr>
        <p:spPr/>
        <p:txBody>
          <a:bodyPr/>
          <a:lstStyle/>
          <a:p>
            <a:r>
              <a:rPr lang="en-US" dirty="0" smtClean="0"/>
              <a:t>Group of people with common language.</a:t>
            </a:r>
          </a:p>
          <a:p>
            <a:r>
              <a:rPr lang="en-US" dirty="0" smtClean="0"/>
              <a:t>Consisted of small, independent communities; joined together to form powerful kingdom.</a:t>
            </a:r>
          </a:p>
          <a:p>
            <a:r>
              <a:rPr lang="en-US" dirty="0" smtClean="0"/>
              <a:t>King considered highest spiritual authority.</a:t>
            </a:r>
            <a:endParaRPr lang="en-US" dirty="0"/>
          </a:p>
        </p:txBody>
      </p:sp>
      <p:pic>
        <p:nvPicPr>
          <p:cNvPr id="12290" name="Picture 2" descr="http://wysinger.homestead.com/beni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391884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149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Benin</a:t>
            </a:r>
            <a:endParaRPr lang="en-US" dirty="0"/>
          </a:p>
        </p:txBody>
      </p:sp>
      <p:sp>
        <p:nvSpPr>
          <p:cNvPr id="3" name="Content Placeholder 2"/>
          <p:cNvSpPr>
            <a:spLocks noGrp="1"/>
          </p:cNvSpPr>
          <p:nvPr>
            <p:ph sz="quarter" idx="13"/>
          </p:nvPr>
        </p:nvSpPr>
        <p:spPr/>
        <p:txBody>
          <a:bodyPr/>
          <a:lstStyle/>
          <a:p>
            <a:r>
              <a:rPr lang="en-US" dirty="0" smtClean="0"/>
              <a:t>Kingdom situated to south and west of Ife, near delta of Niger River.</a:t>
            </a:r>
          </a:p>
          <a:p>
            <a:r>
              <a:rPr lang="en-US" dirty="0" smtClean="0"/>
              <a:t>Under </a:t>
            </a:r>
            <a:r>
              <a:rPr lang="en-US" dirty="0" err="1" smtClean="0"/>
              <a:t>oba</a:t>
            </a:r>
            <a:r>
              <a:rPr lang="en-US" dirty="0" smtClean="0"/>
              <a:t> (king) </a:t>
            </a:r>
            <a:r>
              <a:rPr lang="en-US" dirty="0" err="1" smtClean="0"/>
              <a:t>Ewuare</a:t>
            </a:r>
            <a:r>
              <a:rPr lang="en-US" dirty="0" smtClean="0"/>
              <a:t> became major state in West Africa.</a:t>
            </a:r>
          </a:p>
          <a:p>
            <a:r>
              <a:rPr lang="en-US" dirty="0" smtClean="0"/>
              <a:t>Walled city with broad streets and houses; huge palace with artworks.</a:t>
            </a:r>
          </a:p>
          <a:p>
            <a:endParaRPr lang="en-US" dirty="0"/>
          </a:p>
        </p:txBody>
      </p:sp>
      <p:pic>
        <p:nvPicPr>
          <p:cNvPr id="13314" name="Picture 2" descr="http://www.blackpast.org/files/blackpast_images/Benin_City__ca__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20686"/>
            <a:ext cx="4000500" cy="309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99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Swahili</a:t>
            </a:r>
            <a:endParaRPr lang="en-US" dirty="0"/>
          </a:p>
        </p:txBody>
      </p:sp>
      <p:sp>
        <p:nvSpPr>
          <p:cNvPr id="3" name="Content Placeholder 2"/>
          <p:cNvSpPr>
            <a:spLocks noGrp="1"/>
          </p:cNvSpPr>
          <p:nvPr>
            <p:ph sz="quarter" idx="13"/>
          </p:nvPr>
        </p:nvSpPr>
        <p:spPr/>
        <p:txBody>
          <a:bodyPr/>
          <a:lstStyle/>
          <a:p>
            <a:r>
              <a:rPr lang="en-US" dirty="0" smtClean="0"/>
              <a:t>Language spoken on east coast of Africa.</a:t>
            </a:r>
          </a:p>
          <a:p>
            <a:r>
              <a:rPr lang="en-US" dirty="0" smtClean="0"/>
              <a:t>Combination of Arabic and Bantu languages.</a:t>
            </a:r>
            <a:endParaRPr lang="en-US" dirty="0"/>
          </a:p>
        </p:txBody>
      </p:sp>
      <p:pic>
        <p:nvPicPr>
          <p:cNvPr id="14338" name="Picture 2" descr="http://swahililanguage.stanford.edu/images/swa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3810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37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Zimbabwe</a:t>
            </a:r>
            <a:endParaRPr lang="en-US" dirty="0"/>
          </a:p>
        </p:txBody>
      </p:sp>
      <p:sp>
        <p:nvSpPr>
          <p:cNvPr id="3" name="Content Placeholder 2"/>
          <p:cNvSpPr>
            <a:spLocks noGrp="1"/>
          </p:cNvSpPr>
          <p:nvPr>
            <p:ph idx="1"/>
          </p:nvPr>
        </p:nvSpPr>
        <p:spPr/>
        <p:txBody>
          <a:bodyPr/>
          <a:lstStyle/>
          <a:p>
            <a:r>
              <a:rPr lang="en-US" dirty="0" smtClean="0"/>
              <a:t>City in southeastern Africa between </a:t>
            </a:r>
            <a:r>
              <a:rPr lang="en-US" dirty="0"/>
              <a:t>Z</a:t>
            </a:r>
            <a:r>
              <a:rPr lang="en-US" dirty="0" smtClean="0"/>
              <a:t>ambezi and Limpopo rivers.</a:t>
            </a:r>
          </a:p>
          <a:p>
            <a:r>
              <a:rPr lang="en-US" dirty="0" smtClean="0"/>
              <a:t>Established by Shona people.</a:t>
            </a:r>
          </a:p>
          <a:p>
            <a:r>
              <a:rPr lang="en-US" dirty="0" smtClean="0"/>
              <a:t>Grew into an empire built on gold trade 1200 – 1400. </a:t>
            </a:r>
            <a:endParaRPr lang="en-US" dirty="0"/>
          </a:p>
        </p:txBody>
      </p:sp>
      <p:pic>
        <p:nvPicPr>
          <p:cNvPr id="15362" name="Picture 2" descr="http://www.reunionblackfamily.com/great-zimbabwe-ruin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3943350" cy="248789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thenagain.info/webchron/africa/GreatZimbabw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47160"/>
            <a:ext cx="3600450" cy="248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474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Mutapa</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State started by </a:t>
            </a:r>
            <a:r>
              <a:rPr lang="en-US" dirty="0" err="1" smtClean="0"/>
              <a:t>Mutota</a:t>
            </a:r>
            <a:r>
              <a:rPr lang="en-US" dirty="0" smtClean="0"/>
              <a:t>, who left Great Zimbabwe about 1450.</a:t>
            </a:r>
          </a:p>
          <a:p>
            <a:r>
              <a:rPr lang="en-US" dirty="0" smtClean="0"/>
              <a:t>Dominated Shona people and forced them to make payments.</a:t>
            </a:r>
          </a:p>
          <a:p>
            <a:r>
              <a:rPr lang="en-US" dirty="0" smtClean="0"/>
              <a:t>Start of what became </a:t>
            </a:r>
            <a:r>
              <a:rPr lang="en-US" dirty="0" err="1" smtClean="0"/>
              <a:t>Mutapa</a:t>
            </a:r>
            <a:r>
              <a:rPr lang="en-US" dirty="0" smtClean="0"/>
              <a:t> Empire.</a:t>
            </a:r>
          </a:p>
          <a:p>
            <a:r>
              <a:rPr lang="en-US" dirty="0" smtClean="0"/>
              <a:t>Eventually displaced by the Portuguese. </a:t>
            </a:r>
          </a:p>
          <a:p>
            <a:endParaRPr lang="en-US" dirty="0"/>
          </a:p>
        </p:txBody>
      </p:sp>
      <p:pic>
        <p:nvPicPr>
          <p:cNvPr id="16386" name="Picture 2" descr="http://24.media.tumblr.com/tumblr_ltjfteFhxS1qgfbgi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85109"/>
            <a:ext cx="340995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5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Savanna</a:t>
            </a:r>
            <a:endParaRPr lang="en-US" dirty="0"/>
          </a:p>
        </p:txBody>
      </p:sp>
      <p:sp>
        <p:nvSpPr>
          <p:cNvPr id="5" name="Content Placeholder 4"/>
          <p:cNvSpPr>
            <a:spLocks noGrp="1"/>
          </p:cNvSpPr>
          <p:nvPr>
            <p:ph idx="1"/>
          </p:nvPr>
        </p:nvSpPr>
        <p:spPr/>
        <p:txBody>
          <a:bodyPr/>
          <a:lstStyle/>
          <a:p>
            <a:r>
              <a:rPr lang="en-US" dirty="0" smtClean="0"/>
              <a:t>Grassy plains; includes mountainous highlands and swampy tropical stretches.</a:t>
            </a:r>
          </a:p>
          <a:p>
            <a:r>
              <a:rPr lang="en-US" dirty="0" smtClean="0"/>
              <a:t>Covers 40% of continent.</a:t>
            </a:r>
          </a:p>
          <a:p>
            <a:r>
              <a:rPr lang="en-US" dirty="0" smtClean="0"/>
              <a:t>Only two seasons – dry and rainy.</a:t>
            </a:r>
          </a:p>
          <a:p>
            <a:endParaRPr lang="en-US" dirty="0"/>
          </a:p>
        </p:txBody>
      </p:sp>
      <p:pic>
        <p:nvPicPr>
          <p:cNvPr id="14340" name="Picture 4" descr="http://www.blueplanetbiomes.org/images/serengeti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789218"/>
            <a:ext cx="400622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97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Animism</a:t>
            </a:r>
            <a:endParaRPr lang="en-US" dirty="0" smtClean="0"/>
          </a:p>
        </p:txBody>
      </p:sp>
      <p:sp>
        <p:nvSpPr>
          <p:cNvPr id="120836" name="Rectangle 4"/>
          <p:cNvSpPr>
            <a:spLocks noGrp="1" noChangeArrowheads="1"/>
          </p:cNvSpPr>
          <p:nvPr>
            <p:ph sz="quarter" idx="13"/>
          </p:nvPr>
        </p:nvSpPr>
        <p:spPr/>
        <p:txBody>
          <a:bodyPr/>
          <a:lstStyle/>
          <a:p>
            <a:pPr eaLnBrk="1" hangingPunct="1"/>
            <a:r>
              <a:rPr lang="en-US" sz="2400" dirty="0" smtClean="0"/>
              <a:t>Belief systems helped Africans organize and understand information about their world.</a:t>
            </a:r>
          </a:p>
          <a:p>
            <a:pPr eaLnBrk="1" hangingPunct="1"/>
            <a:r>
              <a:rPr lang="en-US" sz="2400" dirty="0" smtClean="0"/>
              <a:t>Spirits play important role in regulating life.</a:t>
            </a:r>
          </a:p>
          <a:p>
            <a:pPr eaLnBrk="1" hangingPunct="1"/>
            <a:r>
              <a:rPr lang="en-US" dirty="0" smtClean="0"/>
              <a:t>Spirits are present in animals, plants and other natural forces.</a:t>
            </a:r>
            <a:endParaRPr lang="en-US" sz="2400" dirty="0" smtClean="0"/>
          </a:p>
          <a:p>
            <a:pPr marL="0" indent="0" eaLnBrk="1" hangingPunct="1">
              <a:buNone/>
            </a:pPr>
            <a:endParaRPr lang="en-US" sz="2400" dirty="0" smtClean="0"/>
          </a:p>
        </p:txBody>
      </p:sp>
      <p:pic>
        <p:nvPicPr>
          <p:cNvPr id="19460" name="Picture 9" descr="polynesia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54382"/>
            <a:ext cx="38481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326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Griot</a:t>
            </a:r>
            <a:endParaRPr lang="en-US" dirty="0"/>
          </a:p>
        </p:txBody>
      </p:sp>
      <p:sp>
        <p:nvSpPr>
          <p:cNvPr id="5" name="Content Placeholder 4"/>
          <p:cNvSpPr>
            <a:spLocks noGrp="1"/>
          </p:cNvSpPr>
          <p:nvPr>
            <p:ph idx="1"/>
          </p:nvPr>
        </p:nvSpPr>
        <p:spPr/>
        <p:txBody>
          <a:bodyPr/>
          <a:lstStyle/>
          <a:p>
            <a:r>
              <a:rPr lang="en-US" dirty="0" smtClean="0"/>
              <a:t>Few African societies have a written language; history shared orally by storytellers called </a:t>
            </a:r>
            <a:r>
              <a:rPr lang="en-US" i="1" dirty="0" smtClean="0"/>
              <a:t>griots</a:t>
            </a:r>
            <a:r>
              <a:rPr lang="en-US" dirty="0" smtClean="0"/>
              <a:t>.</a:t>
            </a:r>
            <a:endParaRPr lang="en-US" dirty="0"/>
          </a:p>
        </p:txBody>
      </p:sp>
      <p:pic>
        <p:nvPicPr>
          <p:cNvPr id="16386" name="Picture 2" descr="http://3.bp.blogspot.com/-fMkJ20RN_5s/TZuHqC8_fmI/AAAAAAAAAXI/aReg7R5H9EQ/s1600/AfricanStoryte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971800"/>
            <a:ext cx="3886200" cy="3426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9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solidFill>
                  <a:schemeClr val="tx1"/>
                </a:solidFill>
              </a:rPr>
              <a:t>The Nok Culture</a:t>
            </a:r>
          </a:p>
        </p:txBody>
      </p:sp>
      <p:sp>
        <p:nvSpPr>
          <p:cNvPr id="128004" name="Rectangle 4"/>
          <p:cNvSpPr>
            <a:spLocks noGrp="1" noChangeArrowheads="1"/>
          </p:cNvSpPr>
          <p:nvPr>
            <p:ph type="body" sz="half" idx="1"/>
          </p:nvPr>
        </p:nvSpPr>
        <p:spPr/>
        <p:txBody>
          <a:bodyPr/>
          <a:lstStyle/>
          <a:p>
            <a:pPr eaLnBrk="1" hangingPunct="1"/>
            <a:r>
              <a:rPr lang="en-US" sz="2400" dirty="0" smtClean="0"/>
              <a:t>Earliest known culture in West Africa.</a:t>
            </a:r>
          </a:p>
          <a:p>
            <a:pPr eaLnBrk="1" hangingPunct="1"/>
            <a:r>
              <a:rPr lang="en-US" sz="2400" dirty="0" smtClean="0"/>
              <a:t>Nigeria 500 B.C. - 200 A.D.</a:t>
            </a:r>
          </a:p>
          <a:p>
            <a:pPr eaLnBrk="1" hangingPunct="1"/>
            <a:r>
              <a:rPr lang="en-US" sz="2400" dirty="0" smtClean="0"/>
              <a:t>First West African culture to smelt iron to make tools and weapons.</a:t>
            </a:r>
          </a:p>
          <a:p>
            <a:pPr eaLnBrk="1" hangingPunct="1"/>
            <a:r>
              <a:rPr lang="en-US" sz="2400" dirty="0" smtClean="0"/>
              <a:t>Traded tools and weapons.</a:t>
            </a:r>
          </a:p>
        </p:txBody>
      </p:sp>
      <p:pic>
        <p:nvPicPr>
          <p:cNvPr id="22532" name="Picture 9" descr="516391102_51357115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33432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1994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Djenne-Djeno</a:t>
            </a:r>
          </a:p>
        </p:txBody>
      </p:sp>
      <p:sp>
        <p:nvSpPr>
          <p:cNvPr id="129028" name="Rectangle 4"/>
          <p:cNvSpPr>
            <a:spLocks noGrp="1" noChangeArrowheads="1"/>
          </p:cNvSpPr>
          <p:nvPr>
            <p:ph type="body" sz="half" idx="1"/>
          </p:nvPr>
        </p:nvSpPr>
        <p:spPr/>
        <p:txBody>
          <a:bodyPr/>
          <a:lstStyle/>
          <a:p>
            <a:pPr eaLnBrk="1" hangingPunct="1"/>
            <a:r>
              <a:rPr lang="en-US" sz="2400" dirty="0" smtClean="0"/>
              <a:t>Ancient Mali city discovered in 1977.</a:t>
            </a:r>
          </a:p>
          <a:p>
            <a:pPr eaLnBrk="1" hangingPunct="1"/>
            <a:r>
              <a:rPr lang="en-US" sz="2400" dirty="0" smtClean="0"/>
              <a:t>Dates back to 250 B.C. - 1400 A.D.</a:t>
            </a:r>
          </a:p>
          <a:p>
            <a:pPr eaLnBrk="1" hangingPunct="1"/>
            <a:r>
              <a:rPr lang="en-US" sz="2400" dirty="0" smtClean="0"/>
              <a:t>Located on tributary of Niger River in West Africa.</a:t>
            </a:r>
          </a:p>
          <a:p>
            <a:pPr eaLnBrk="1" hangingPunct="1"/>
            <a:r>
              <a:rPr lang="en-US" sz="2400" dirty="0" smtClean="0"/>
              <a:t>Artifacts include pottery, clay toys, glass beads, stone bracelets, etc. </a:t>
            </a:r>
          </a:p>
          <a:p>
            <a:pPr eaLnBrk="1" hangingPunct="1"/>
            <a:endParaRPr lang="en-US" sz="2400" dirty="0" smtClean="0"/>
          </a:p>
        </p:txBody>
      </p:sp>
      <p:pic>
        <p:nvPicPr>
          <p:cNvPr id="23556" name="Picture 9" descr="0002-b5b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6210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990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Migration</a:t>
            </a:r>
          </a:p>
        </p:txBody>
      </p:sp>
      <p:sp>
        <p:nvSpPr>
          <p:cNvPr id="105475" name="Rectangle 3"/>
          <p:cNvSpPr>
            <a:spLocks noGrp="1" noChangeArrowheads="1"/>
          </p:cNvSpPr>
          <p:nvPr>
            <p:ph type="body" sz="half" idx="1"/>
          </p:nvPr>
        </p:nvSpPr>
        <p:spPr/>
        <p:txBody>
          <a:bodyPr/>
          <a:lstStyle/>
          <a:p>
            <a:pPr eaLnBrk="1" hangingPunct="1"/>
            <a:r>
              <a:rPr lang="en-US" sz="2400" dirty="0" smtClean="0"/>
              <a:t>Bantu-speaking peoples.</a:t>
            </a:r>
          </a:p>
          <a:p>
            <a:pPr eaLnBrk="1" hangingPunct="1"/>
            <a:r>
              <a:rPr lang="en-US" sz="2400" dirty="0" smtClean="0"/>
              <a:t>For about 1,500 years small groups of people moved to southern parts of Africa Following Congo River.</a:t>
            </a:r>
          </a:p>
          <a:p>
            <a:pPr eaLnBrk="1" hangingPunct="1"/>
            <a:r>
              <a:rPr lang="en-US" sz="2400" dirty="0" smtClean="0"/>
              <a:t>Settled in savannah area south of the Sahara (southeastern Nigeria).</a:t>
            </a:r>
          </a:p>
          <a:p>
            <a:pPr eaLnBrk="1" hangingPunct="1"/>
            <a:endParaRPr lang="en-US" sz="2400" dirty="0" smtClean="0"/>
          </a:p>
        </p:txBody>
      </p:sp>
      <p:pic>
        <p:nvPicPr>
          <p:cNvPr id="27652" name="Picture 9" descr="southward-migration-of-the-bantu-ban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35814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748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2581</TotalTime>
  <Words>1030</Words>
  <Application>Microsoft Office PowerPoint</Application>
  <PresentationFormat>On-screen Show (4:3)</PresentationFormat>
  <Paragraphs>144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Sketchbook</vt:lpstr>
      <vt:lpstr>African Civilizations</vt:lpstr>
      <vt:lpstr>Sahara</vt:lpstr>
      <vt:lpstr>Sahel</vt:lpstr>
      <vt:lpstr>Savanna</vt:lpstr>
      <vt:lpstr>Animism</vt:lpstr>
      <vt:lpstr>Griot</vt:lpstr>
      <vt:lpstr>The Nok Culture</vt:lpstr>
      <vt:lpstr>Djenne-Djeno</vt:lpstr>
      <vt:lpstr>Migration</vt:lpstr>
      <vt:lpstr>Push-Pull Factors</vt:lpstr>
      <vt:lpstr>Bantu Speaking People</vt:lpstr>
      <vt:lpstr>Aksum</vt:lpstr>
      <vt:lpstr>Adulis</vt:lpstr>
      <vt:lpstr>Ezana</vt:lpstr>
      <vt:lpstr>Terraces</vt:lpstr>
      <vt:lpstr>African Society  and Empires</vt:lpstr>
      <vt:lpstr>Lineage</vt:lpstr>
      <vt:lpstr>Stateless Societies</vt:lpstr>
      <vt:lpstr>Patrilineal</vt:lpstr>
      <vt:lpstr>Matrilineal</vt:lpstr>
      <vt:lpstr>Maghrib</vt:lpstr>
      <vt:lpstr>Berbers</vt:lpstr>
      <vt:lpstr>Almoravids</vt:lpstr>
      <vt:lpstr>Almohads</vt:lpstr>
      <vt:lpstr>Ancient African Kingdoms</vt:lpstr>
      <vt:lpstr>Ghana</vt:lpstr>
      <vt:lpstr>Mali</vt:lpstr>
      <vt:lpstr>Sundiata</vt:lpstr>
      <vt:lpstr>Mansa Musa</vt:lpstr>
      <vt:lpstr>Ibn Battuta</vt:lpstr>
      <vt:lpstr>Songhai</vt:lpstr>
      <vt:lpstr>Hausa</vt:lpstr>
      <vt:lpstr>Yoruba</vt:lpstr>
      <vt:lpstr>Benin</vt:lpstr>
      <vt:lpstr>Swahili</vt:lpstr>
      <vt:lpstr>Great Zimbabwe</vt:lpstr>
      <vt:lpstr>Mutapa</vt:lpstr>
    </vt:vector>
  </TitlesOfParts>
  <Company>ISD 279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Vocabulary</dc:title>
  <dc:creator>Edwards, Lindy (PCSH)</dc:creator>
  <cp:lastModifiedBy>Edwards, Lindy (PCSH)</cp:lastModifiedBy>
  <cp:revision>255</cp:revision>
  <dcterms:created xsi:type="dcterms:W3CDTF">2012-08-30T19:29:10Z</dcterms:created>
  <dcterms:modified xsi:type="dcterms:W3CDTF">2014-05-21T16:10:18Z</dcterms:modified>
</cp:coreProperties>
</file>